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9" r:id="rId2"/>
  </p:sldMasterIdLst>
  <p:notesMasterIdLst>
    <p:notesMasterId r:id="rId34"/>
  </p:notesMasterIdLst>
  <p:handoutMasterIdLst>
    <p:handoutMasterId r:id="rId35"/>
  </p:handoutMasterIdLst>
  <p:sldIdLst>
    <p:sldId id="382" r:id="rId3"/>
    <p:sldId id="494" r:id="rId4"/>
    <p:sldId id="495" r:id="rId5"/>
    <p:sldId id="496" r:id="rId6"/>
    <p:sldId id="386" r:id="rId7"/>
    <p:sldId id="353" r:id="rId8"/>
    <p:sldId id="354" r:id="rId9"/>
    <p:sldId id="358" r:id="rId10"/>
    <p:sldId id="425" r:id="rId11"/>
    <p:sldId id="476" r:id="rId12"/>
    <p:sldId id="482" r:id="rId13"/>
    <p:sldId id="489" r:id="rId14"/>
    <p:sldId id="478" r:id="rId15"/>
    <p:sldId id="483" r:id="rId16"/>
    <p:sldId id="484" r:id="rId17"/>
    <p:sldId id="485" r:id="rId18"/>
    <p:sldId id="486" r:id="rId19"/>
    <p:sldId id="487" r:id="rId20"/>
    <p:sldId id="488" r:id="rId21"/>
    <p:sldId id="479" r:id="rId22"/>
    <p:sldId id="480" r:id="rId23"/>
    <p:sldId id="481" r:id="rId24"/>
    <p:sldId id="440" r:id="rId25"/>
    <p:sldId id="490" r:id="rId26"/>
    <p:sldId id="491" r:id="rId27"/>
    <p:sldId id="498" r:id="rId28"/>
    <p:sldId id="499" r:id="rId29"/>
    <p:sldId id="500" r:id="rId30"/>
    <p:sldId id="473" r:id="rId31"/>
    <p:sldId id="493" r:id="rId32"/>
    <p:sldId id="434" r:id="rId3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8FF"/>
    <a:srgbClr val="FF9933"/>
    <a:srgbClr val="FF2929"/>
    <a:srgbClr val="57D3FF"/>
    <a:srgbClr val="66FFFF"/>
    <a:srgbClr val="00FFFF"/>
    <a:srgbClr val="00CCFF"/>
    <a:srgbClr val="3333FF"/>
    <a:srgbClr val="000000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0" autoAdjust="0"/>
    <p:restoredTop sz="91579" autoAdjust="0"/>
  </p:normalViewPr>
  <p:slideViewPr>
    <p:cSldViewPr>
      <p:cViewPr>
        <p:scale>
          <a:sx n="80" d="100"/>
          <a:sy n="80" d="100"/>
        </p:scale>
        <p:origin x="-6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2"/>
    </p:cViewPr>
  </p:sorterViewPr>
  <p:notesViewPr>
    <p:cSldViewPr>
      <p:cViewPr>
        <p:scale>
          <a:sx n="100" d="100"/>
          <a:sy n="100" d="100"/>
        </p:scale>
        <p:origin x="184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ctvsfil01\VOL2\32_VOL2\Data\PLANNING\Nick_Sofoul\Planning\BCT%20PPT\BC_PopProj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00B0F0"/>
            </a:solidFill>
            <a:scene3d>
              <a:camera prst="orthographicFront"/>
              <a:lightRig rig="threePt" dir="t">
                <a:rot lat="0" lon="0" rev="3000000"/>
              </a:lightRig>
            </a:scene3d>
            <a:sp3d/>
          </c:spPr>
          <c:invertIfNegative val="0"/>
          <c:cat>
            <c:strRef>
              <c:f>Sheet1!$A$3:$A$7</c:f>
              <c:strCache>
                <c:ptCount val="5"/>
                <c:pt idx="0">
                  <c:v>2000</c:v>
                </c:pt>
                <c:pt idx="1">
                  <c:v>2010</c:v>
                </c:pt>
                <c:pt idx="2">
                  <c:v>2020*</c:v>
                </c:pt>
                <c:pt idx="3">
                  <c:v>2030*</c:v>
                </c:pt>
                <c:pt idx="4">
                  <c:v>2040*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1623018</c:v>
                </c:pt>
                <c:pt idx="1">
                  <c:v>1748066</c:v>
                </c:pt>
                <c:pt idx="2">
                  <c:v>1834533</c:v>
                </c:pt>
                <c:pt idx="3">
                  <c:v>1916182</c:v>
                </c:pt>
                <c:pt idx="4">
                  <c:v>1982466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51325568"/>
        <c:axId val="51335552"/>
      </c:barChart>
      <c:catAx>
        <c:axId val="5132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w Cen MT Condensed Extra Bold" panose="020B0803020202020204" pitchFamily="34" charset="0"/>
              </a:defRPr>
            </a:pPr>
            <a:endParaRPr lang="en-US"/>
          </a:p>
        </c:txPr>
        <c:crossAx val="51335552"/>
        <c:crosses val="autoZero"/>
        <c:auto val="1"/>
        <c:lblAlgn val="ctr"/>
        <c:lblOffset val="100"/>
        <c:noMultiLvlLbl val="0"/>
      </c:catAx>
      <c:valAx>
        <c:axId val="51335552"/>
        <c:scaling>
          <c:orientation val="minMax"/>
          <c:max val="2050000"/>
          <c:min val="1600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w Cen MT Condensed Extra Bold" panose="020B0803020202020204" pitchFamily="34" charset="0"/>
              </a:defRPr>
            </a:pPr>
            <a:endParaRPr lang="en-US"/>
          </a:p>
        </c:txPr>
        <c:crossAx val="5132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bg1"/>
          </a:solidFill>
          <a:latin typeface="Segoe UI Semibold" panose="020B0702040204020203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F8F44-8D0A-4BEE-BDBB-09DAF1E30B2E}" type="doc">
      <dgm:prSet loTypeId="urn:microsoft.com/office/officeart/2011/layout/ConvergingText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89259C-14ED-4CA8-B426-5F86C0510EBB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BCLUP</a:t>
          </a:r>
          <a:endParaRPr lang="en-US" b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0A6411A-B5AC-4A93-94CF-E5A4552BC05B}" type="parTrans" cxnId="{67EDD2B5-AB73-4F36-99A4-2071A5DACD3B}">
      <dgm:prSet/>
      <dgm:spPr/>
      <dgm:t>
        <a:bodyPr/>
        <a:lstStyle/>
        <a:p>
          <a:endParaRPr lang="en-US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43184F9-EF16-4D6B-8473-61E137683475}" type="sibTrans" cxnId="{67EDD2B5-AB73-4F36-99A4-2071A5DACD3B}">
      <dgm:prSet/>
      <dgm:spPr/>
      <dgm:t>
        <a:bodyPr/>
        <a:lstStyle/>
        <a:p>
          <a:endParaRPr lang="en-US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CB48CF2-1CB0-4E0A-8F24-C896537EF698}">
      <dgm:prSet phldrT="[Text]" custT="1"/>
      <dgm:spPr/>
      <dgm:t>
        <a:bodyPr anchor="ctr"/>
        <a:lstStyle/>
        <a:p>
          <a:r>
            <a:rPr lang="en-US" sz="21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Lower density</a:t>
          </a:r>
          <a:endParaRPr lang="en-US" sz="2100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3F17044-0C4A-4D9D-80CA-394A9C67FD11}" type="parTrans" cxnId="{CA7924A2-9113-4563-8321-AB22D0FDE998}">
      <dgm:prSet/>
      <dgm:spPr/>
      <dgm:t>
        <a:bodyPr/>
        <a:lstStyle/>
        <a:p>
          <a:endParaRPr lang="en-US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480D6B1-4582-4FA9-9E51-F38E03596D71}" type="sibTrans" cxnId="{CA7924A2-9113-4563-8321-AB22D0FDE998}">
      <dgm:prSet/>
      <dgm:spPr/>
      <dgm:t>
        <a:bodyPr/>
        <a:lstStyle/>
        <a:p>
          <a:endParaRPr lang="en-US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9A1BBDA-B3CA-464B-A95E-ED773999CAAE}">
      <dgm:prSet phldrT="[Text]" custT="1"/>
      <dgm:spPr/>
      <dgm:t>
        <a:bodyPr anchor="ctr"/>
        <a:lstStyle/>
        <a:p>
          <a:r>
            <a:rPr lang="en-US" sz="21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Auto-oriented design</a:t>
          </a:r>
          <a:endParaRPr lang="en-US" sz="2100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14134B6-5745-41A4-94EC-E58B0F7F69DE}" type="parTrans" cxnId="{2126B8F1-5F6A-4AD8-81AF-0BF732E146F3}">
      <dgm:prSet/>
      <dgm:spPr/>
      <dgm:t>
        <a:bodyPr/>
        <a:lstStyle/>
        <a:p>
          <a:endParaRPr lang="en-US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AFBAF52-4686-426D-9639-49FA24FCAE6C}" type="sibTrans" cxnId="{2126B8F1-5F6A-4AD8-81AF-0BF732E146F3}">
      <dgm:prSet/>
      <dgm:spPr/>
      <dgm:t>
        <a:bodyPr/>
        <a:lstStyle/>
        <a:p>
          <a:endParaRPr lang="en-US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0F53DC2-EA65-4E27-B463-6FF29074695A}">
      <dgm:prSet phldrT="[Text]" custT="1"/>
      <dgm:spPr/>
      <dgm:t>
        <a:bodyPr anchor="ctr"/>
        <a:lstStyle/>
        <a:p>
          <a:r>
            <a:rPr lang="en-US" sz="21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Suburban</a:t>
          </a:r>
          <a:endParaRPr lang="en-US" sz="2100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0AEE2BC-A51D-4FEA-9402-790570B3D545}" type="parTrans" cxnId="{C6DD6FDA-78B8-4127-8D3E-B67A20B6C040}">
      <dgm:prSet/>
      <dgm:spPr/>
      <dgm:t>
        <a:bodyPr/>
        <a:lstStyle/>
        <a:p>
          <a:endParaRPr lang="en-US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62BEE03-A23A-4153-9218-E0E0E45295A3}" type="sibTrans" cxnId="{C6DD6FDA-78B8-4127-8D3E-B67A20B6C040}">
      <dgm:prSet/>
      <dgm:spPr/>
      <dgm:t>
        <a:bodyPr/>
        <a:lstStyle/>
        <a:p>
          <a:endParaRPr lang="en-US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A917F4D-984C-4863-8D61-39F864F5C81E}" type="pres">
      <dgm:prSet presAssocID="{764F8F44-8D0A-4BEE-BDBB-09DAF1E30B2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68125C5-3301-4199-B0AD-CB844C592323}" type="pres">
      <dgm:prSet presAssocID="{9C89259C-14ED-4CA8-B426-5F86C0510EBB}" presName="composite" presStyleCnt="0"/>
      <dgm:spPr/>
      <dgm:t>
        <a:bodyPr/>
        <a:lstStyle/>
        <a:p>
          <a:endParaRPr lang="en-US"/>
        </a:p>
      </dgm:t>
    </dgm:pt>
    <dgm:pt modelId="{7A100D0C-346B-4E3B-B261-CA752D70F7C3}" type="pres">
      <dgm:prSet presAssocID="{9C89259C-14ED-4CA8-B426-5F86C0510EBB}" presName="ParentAccent1" presStyleLbl="alignNode1" presStyleIdx="0" presStyleCnt="34"/>
      <dgm:spPr/>
      <dgm:t>
        <a:bodyPr/>
        <a:lstStyle/>
        <a:p>
          <a:endParaRPr lang="en-US"/>
        </a:p>
      </dgm:t>
    </dgm:pt>
    <dgm:pt modelId="{4222F6A3-F87A-45B1-B8D0-205D616B792F}" type="pres">
      <dgm:prSet presAssocID="{9C89259C-14ED-4CA8-B426-5F86C0510EBB}" presName="ParentAccent2" presStyleLbl="alignNode1" presStyleIdx="1" presStyleCnt="34"/>
      <dgm:spPr/>
      <dgm:t>
        <a:bodyPr/>
        <a:lstStyle/>
        <a:p>
          <a:endParaRPr lang="en-US"/>
        </a:p>
      </dgm:t>
    </dgm:pt>
    <dgm:pt modelId="{7AF45664-4159-4BBC-AC4F-086B748B8716}" type="pres">
      <dgm:prSet presAssocID="{9C89259C-14ED-4CA8-B426-5F86C0510EBB}" presName="ParentAccent3" presStyleLbl="alignNode1" presStyleIdx="2" presStyleCnt="34"/>
      <dgm:spPr/>
      <dgm:t>
        <a:bodyPr/>
        <a:lstStyle/>
        <a:p>
          <a:endParaRPr lang="en-US"/>
        </a:p>
      </dgm:t>
    </dgm:pt>
    <dgm:pt modelId="{23EE5F16-8236-4AF3-9313-D7ADE5A76C08}" type="pres">
      <dgm:prSet presAssocID="{9C89259C-14ED-4CA8-B426-5F86C0510EBB}" presName="ParentAccent4" presStyleLbl="alignNode1" presStyleIdx="3" presStyleCnt="34"/>
      <dgm:spPr/>
      <dgm:t>
        <a:bodyPr/>
        <a:lstStyle/>
        <a:p>
          <a:endParaRPr lang="en-US"/>
        </a:p>
      </dgm:t>
    </dgm:pt>
    <dgm:pt modelId="{C48F6FDB-857E-42FA-8F9D-57FFD7916EB9}" type="pres">
      <dgm:prSet presAssocID="{9C89259C-14ED-4CA8-B426-5F86C0510EBB}" presName="ParentAccent5" presStyleLbl="alignNode1" presStyleIdx="4" presStyleCnt="34"/>
      <dgm:spPr/>
      <dgm:t>
        <a:bodyPr/>
        <a:lstStyle/>
        <a:p>
          <a:endParaRPr lang="en-US"/>
        </a:p>
      </dgm:t>
    </dgm:pt>
    <dgm:pt modelId="{9F0F589F-29DF-4AAB-A04F-EB233FF4F23E}" type="pres">
      <dgm:prSet presAssocID="{9C89259C-14ED-4CA8-B426-5F86C0510EBB}" presName="ParentAccent6" presStyleLbl="alignNode1" presStyleIdx="5" presStyleCnt="34"/>
      <dgm:spPr/>
      <dgm:t>
        <a:bodyPr/>
        <a:lstStyle/>
        <a:p>
          <a:endParaRPr lang="en-US"/>
        </a:p>
      </dgm:t>
    </dgm:pt>
    <dgm:pt modelId="{1A4DE801-CAF2-46E4-A2AD-63D32F3036DE}" type="pres">
      <dgm:prSet presAssocID="{9C89259C-14ED-4CA8-B426-5F86C0510EBB}" presName="ParentAccent7" presStyleLbl="alignNode1" presStyleIdx="6" presStyleCnt="34"/>
      <dgm:spPr/>
      <dgm:t>
        <a:bodyPr/>
        <a:lstStyle/>
        <a:p>
          <a:endParaRPr lang="en-US"/>
        </a:p>
      </dgm:t>
    </dgm:pt>
    <dgm:pt modelId="{7817D13D-4F40-4769-8816-59201D0B5176}" type="pres">
      <dgm:prSet presAssocID="{9C89259C-14ED-4CA8-B426-5F86C0510EBB}" presName="ParentAccent8" presStyleLbl="alignNode1" presStyleIdx="7" presStyleCnt="34"/>
      <dgm:spPr/>
      <dgm:t>
        <a:bodyPr/>
        <a:lstStyle/>
        <a:p>
          <a:endParaRPr lang="en-US"/>
        </a:p>
      </dgm:t>
    </dgm:pt>
    <dgm:pt modelId="{1274045D-39F4-42A5-8A64-67B701BC174C}" type="pres">
      <dgm:prSet presAssocID="{9C89259C-14ED-4CA8-B426-5F86C0510EBB}" presName="ParentAccent9" presStyleLbl="alignNode1" presStyleIdx="8" presStyleCnt="34"/>
      <dgm:spPr/>
      <dgm:t>
        <a:bodyPr/>
        <a:lstStyle/>
        <a:p>
          <a:endParaRPr lang="en-US"/>
        </a:p>
      </dgm:t>
    </dgm:pt>
    <dgm:pt modelId="{1F0C6F68-EA2C-47C5-9702-B6709C3CAFAD}" type="pres">
      <dgm:prSet presAssocID="{9C89259C-14ED-4CA8-B426-5F86C0510EBB}" presName="ParentAccent10" presStyleLbl="alignNode1" presStyleIdx="9" presStyleCnt="34"/>
      <dgm:spPr/>
      <dgm:t>
        <a:bodyPr/>
        <a:lstStyle/>
        <a:p>
          <a:endParaRPr lang="en-US"/>
        </a:p>
      </dgm:t>
    </dgm:pt>
    <dgm:pt modelId="{029EED5A-C1C6-433E-A50D-F3601E900BAC}" type="pres">
      <dgm:prSet presAssocID="{9C89259C-14ED-4CA8-B426-5F86C0510EBB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F4ADA-C109-49B8-9982-33E3FD310442}" type="pres">
      <dgm:prSet presAssocID="{0CB48CF2-1CB0-4E0A-8F24-C896537EF698}" presName="Child1Accent1" presStyleLbl="alignNode1" presStyleIdx="11" presStyleCnt="34"/>
      <dgm:spPr/>
      <dgm:t>
        <a:bodyPr/>
        <a:lstStyle/>
        <a:p>
          <a:endParaRPr lang="en-US"/>
        </a:p>
      </dgm:t>
    </dgm:pt>
    <dgm:pt modelId="{6F274976-FC1A-4276-BF8B-790053FB9406}" type="pres">
      <dgm:prSet presAssocID="{0CB48CF2-1CB0-4E0A-8F24-C896537EF698}" presName="Child1Accent2" presStyleLbl="alignNode1" presStyleIdx="12" presStyleCnt="34"/>
      <dgm:spPr/>
      <dgm:t>
        <a:bodyPr/>
        <a:lstStyle/>
        <a:p>
          <a:endParaRPr lang="en-US"/>
        </a:p>
      </dgm:t>
    </dgm:pt>
    <dgm:pt modelId="{8677972D-99E2-44BC-9410-237443DB05E2}" type="pres">
      <dgm:prSet presAssocID="{0CB48CF2-1CB0-4E0A-8F24-C896537EF698}" presName="Child1Accent3" presStyleLbl="alignNode1" presStyleIdx="13" presStyleCnt="34"/>
      <dgm:spPr/>
      <dgm:t>
        <a:bodyPr/>
        <a:lstStyle/>
        <a:p>
          <a:endParaRPr lang="en-US"/>
        </a:p>
      </dgm:t>
    </dgm:pt>
    <dgm:pt modelId="{A8F2683F-3A37-4B7F-ABEC-02085EC102B0}" type="pres">
      <dgm:prSet presAssocID="{0CB48CF2-1CB0-4E0A-8F24-C896537EF698}" presName="Child1Accent4" presStyleLbl="alignNode1" presStyleIdx="14" presStyleCnt="34"/>
      <dgm:spPr/>
      <dgm:t>
        <a:bodyPr/>
        <a:lstStyle/>
        <a:p>
          <a:endParaRPr lang="en-US"/>
        </a:p>
      </dgm:t>
    </dgm:pt>
    <dgm:pt modelId="{3831D294-FDFA-4082-B03B-FBF63F8F7DBF}" type="pres">
      <dgm:prSet presAssocID="{0CB48CF2-1CB0-4E0A-8F24-C896537EF698}" presName="Child1Accent5" presStyleLbl="alignNode1" presStyleIdx="15" presStyleCnt="34"/>
      <dgm:spPr/>
      <dgm:t>
        <a:bodyPr/>
        <a:lstStyle/>
        <a:p>
          <a:endParaRPr lang="en-US"/>
        </a:p>
      </dgm:t>
    </dgm:pt>
    <dgm:pt modelId="{91D01534-AD39-4EE8-B833-4BE132FC534E}" type="pres">
      <dgm:prSet presAssocID="{0CB48CF2-1CB0-4E0A-8F24-C896537EF698}" presName="Child1Accent6" presStyleLbl="alignNode1" presStyleIdx="16" presStyleCnt="34"/>
      <dgm:spPr/>
      <dgm:t>
        <a:bodyPr/>
        <a:lstStyle/>
        <a:p>
          <a:endParaRPr lang="en-US"/>
        </a:p>
      </dgm:t>
    </dgm:pt>
    <dgm:pt modelId="{1D237173-1760-4924-A349-BAEB6B4442C0}" type="pres">
      <dgm:prSet presAssocID="{0CB48CF2-1CB0-4E0A-8F24-C896537EF698}" presName="Child1Accent7" presStyleLbl="alignNode1" presStyleIdx="17" presStyleCnt="34"/>
      <dgm:spPr/>
      <dgm:t>
        <a:bodyPr/>
        <a:lstStyle/>
        <a:p>
          <a:endParaRPr lang="en-US"/>
        </a:p>
      </dgm:t>
    </dgm:pt>
    <dgm:pt modelId="{88600630-22E3-4024-9BD8-DD73BCD542A9}" type="pres">
      <dgm:prSet presAssocID="{0CB48CF2-1CB0-4E0A-8F24-C896537EF698}" presName="Child1Accent8" presStyleLbl="alignNode1" presStyleIdx="18" presStyleCnt="34"/>
      <dgm:spPr/>
      <dgm:t>
        <a:bodyPr/>
        <a:lstStyle/>
        <a:p>
          <a:endParaRPr lang="en-US"/>
        </a:p>
      </dgm:t>
    </dgm:pt>
    <dgm:pt modelId="{FA41D105-400B-4B8B-A1B4-9EA7F92BC863}" type="pres">
      <dgm:prSet presAssocID="{0CB48CF2-1CB0-4E0A-8F24-C896537EF698}" presName="Child1Accent9" presStyleLbl="alignNode1" presStyleIdx="19" presStyleCnt="34"/>
      <dgm:spPr/>
      <dgm:t>
        <a:bodyPr/>
        <a:lstStyle/>
        <a:p>
          <a:endParaRPr lang="en-US"/>
        </a:p>
      </dgm:t>
    </dgm:pt>
    <dgm:pt modelId="{2F5BDD53-19DB-4256-B920-BE00C47841FA}" type="pres">
      <dgm:prSet presAssocID="{0CB48CF2-1CB0-4E0A-8F24-C896537EF698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300A6-5486-4EFE-A73A-B0F29C7BF681}" type="pres">
      <dgm:prSet presAssocID="{C9A1BBDA-B3CA-464B-A95E-ED773999CAAE}" presName="Child2Accent1" presStyleLbl="alignNode1" presStyleIdx="20" presStyleCnt="34"/>
      <dgm:spPr/>
      <dgm:t>
        <a:bodyPr/>
        <a:lstStyle/>
        <a:p>
          <a:endParaRPr lang="en-US"/>
        </a:p>
      </dgm:t>
    </dgm:pt>
    <dgm:pt modelId="{A083CBBA-8B11-4D38-84C7-7DD4612850E6}" type="pres">
      <dgm:prSet presAssocID="{C9A1BBDA-B3CA-464B-A95E-ED773999CAAE}" presName="Child2Accent2" presStyleLbl="alignNode1" presStyleIdx="21" presStyleCnt="34"/>
      <dgm:spPr/>
      <dgm:t>
        <a:bodyPr/>
        <a:lstStyle/>
        <a:p>
          <a:endParaRPr lang="en-US"/>
        </a:p>
      </dgm:t>
    </dgm:pt>
    <dgm:pt modelId="{81F958E0-F01D-4516-ABAF-EF22D99F13EA}" type="pres">
      <dgm:prSet presAssocID="{C9A1BBDA-B3CA-464B-A95E-ED773999CAAE}" presName="Child2Accent3" presStyleLbl="alignNode1" presStyleIdx="22" presStyleCnt="34"/>
      <dgm:spPr/>
      <dgm:t>
        <a:bodyPr/>
        <a:lstStyle/>
        <a:p>
          <a:endParaRPr lang="en-US"/>
        </a:p>
      </dgm:t>
    </dgm:pt>
    <dgm:pt modelId="{ECC0EBDD-7678-4207-A6C8-ECE068072AE7}" type="pres">
      <dgm:prSet presAssocID="{C9A1BBDA-B3CA-464B-A95E-ED773999CAAE}" presName="Child2Accent4" presStyleLbl="alignNode1" presStyleIdx="23" presStyleCnt="34"/>
      <dgm:spPr/>
      <dgm:t>
        <a:bodyPr/>
        <a:lstStyle/>
        <a:p>
          <a:endParaRPr lang="en-US"/>
        </a:p>
      </dgm:t>
    </dgm:pt>
    <dgm:pt modelId="{E92AC2F8-56B0-426B-A676-EA60E30D4A32}" type="pres">
      <dgm:prSet presAssocID="{C9A1BBDA-B3CA-464B-A95E-ED773999CAAE}" presName="Child2Accent5" presStyleLbl="alignNode1" presStyleIdx="24" presStyleCnt="34"/>
      <dgm:spPr/>
      <dgm:t>
        <a:bodyPr/>
        <a:lstStyle/>
        <a:p>
          <a:endParaRPr lang="en-US"/>
        </a:p>
      </dgm:t>
    </dgm:pt>
    <dgm:pt modelId="{BE08604B-465B-4F56-A1C9-3A19B09C4FE8}" type="pres">
      <dgm:prSet presAssocID="{C9A1BBDA-B3CA-464B-A95E-ED773999CAAE}" presName="Child2Accent6" presStyleLbl="alignNode1" presStyleIdx="25" presStyleCnt="34"/>
      <dgm:spPr/>
      <dgm:t>
        <a:bodyPr/>
        <a:lstStyle/>
        <a:p>
          <a:endParaRPr lang="en-US"/>
        </a:p>
      </dgm:t>
    </dgm:pt>
    <dgm:pt modelId="{9275E84B-2563-49F6-9424-3007A0F84ACD}" type="pres">
      <dgm:prSet presAssocID="{C9A1BBDA-B3CA-464B-A95E-ED773999CAAE}" presName="Child2Accent7" presStyleLbl="alignNode1" presStyleIdx="26" presStyleCnt="34"/>
      <dgm:spPr/>
      <dgm:t>
        <a:bodyPr/>
        <a:lstStyle/>
        <a:p>
          <a:endParaRPr lang="en-US"/>
        </a:p>
      </dgm:t>
    </dgm:pt>
    <dgm:pt modelId="{860C654A-438B-4574-A6A2-6A48DC9E9525}" type="pres">
      <dgm:prSet presAssocID="{C9A1BBDA-B3CA-464B-A95E-ED773999CAAE}" presName="Child2" presStyleLbl="revTx" presStyleIdx="1" presStyleCnt="3" custScaleX="145676" custLinFactNeighborX="-166" custLinFactNeighborY="-3478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F86C6-B5EA-4081-ACBB-EB528E786C0B}" type="pres">
      <dgm:prSet presAssocID="{90F53DC2-EA65-4E27-B463-6FF29074695A}" presName="Child3Accent1" presStyleLbl="alignNode1" presStyleIdx="27" presStyleCnt="34"/>
      <dgm:spPr/>
      <dgm:t>
        <a:bodyPr/>
        <a:lstStyle/>
        <a:p>
          <a:endParaRPr lang="en-US"/>
        </a:p>
      </dgm:t>
    </dgm:pt>
    <dgm:pt modelId="{2735557E-80F2-4352-A093-C1CAD4BFEFEE}" type="pres">
      <dgm:prSet presAssocID="{90F53DC2-EA65-4E27-B463-6FF29074695A}" presName="Child3Accent2" presStyleLbl="alignNode1" presStyleIdx="28" presStyleCnt="34"/>
      <dgm:spPr/>
      <dgm:t>
        <a:bodyPr/>
        <a:lstStyle/>
        <a:p>
          <a:endParaRPr lang="en-US"/>
        </a:p>
      </dgm:t>
    </dgm:pt>
    <dgm:pt modelId="{5C2915BD-6D1E-4399-B94D-CF3EEC3E7E97}" type="pres">
      <dgm:prSet presAssocID="{90F53DC2-EA65-4E27-B463-6FF29074695A}" presName="Child3Accent3" presStyleLbl="alignNode1" presStyleIdx="29" presStyleCnt="34"/>
      <dgm:spPr/>
      <dgm:t>
        <a:bodyPr/>
        <a:lstStyle/>
        <a:p>
          <a:endParaRPr lang="en-US"/>
        </a:p>
      </dgm:t>
    </dgm:pt>
    <dgm:pt modelId="{AD5DB695-370E-4FA7-B9AE-F7BB226A9EAA}" type="pres">
      <dgm:prSet presAssocID="{90F53DC2-EA65-4E27-B463-6FF29074695A}" presName="Child3Accent4" presStyleLbl="alignNode1" presStyleIdx="30" presStyleCnt="34"/>
      <dgm:spPr/>
      <dgm:t>
        <a:bodyPr/>
        <a:lstStyle/>
        <a:p>
          <a:endParaRPr lang="en-US"/>
        </a:p>
      </dgm:t>
    </dgm:pt>
    <dgm:pt modelId="{126DF217-3EC3-4866-AEAC-11E980C81B39}" type="pres">
      <dgm:prSet presAssocID="{90F53DC2-EA65-4E27-B463-6FF29074695A}" presName="Child3Accent5" presStyleLbl="alignNode1" presStyleIdx="31" presStyleCnt="34"/>
      <dgm:spPr/>
      <dgm:t>
        <a:bodyPr/>
        <a:lstStyle/>
        <a:p>
          <a:endParaRPr lang="en-US"/>
        </a:p>
      </dgm:t>
    </dgm:pt>
    <dgm:pt modelId="{8C995683-A185-4E21-9375-B4C07ED25C0A}" type="pres">
      <dgm:prSet presAssocID="{90F53DC2-EA65-4E27-B463-6FF29074695A}" presName="Child3Accent6" presStyleLbl="alignNode1" presStyleIdx="32" presStyleCnt="34"/>
      <dgm:spPr/>
      <dgm:t>
        <a:bodyPr/>
        <a:lstStyle/>
        <a:p>
          <a:endParaRPr lang="en-US"/>
        </a:p>
      </dgm:t>
    </dgm:pt>
    <dgm:pt modelId="{0C5C0DF6-D31D-453E-8FA9-6B7B2B3BCDED}" type="pres">
      <dgm:prSet presAssocID="{90F53DC2-EA65-4E27-B463-6FF29074695A}" presName="Child3Accent7" presStyleLbl="alignNode1" presStyleIdx="33" presStyleCnt="34"/>
      <dgm:spPr/>
      <dgm:t>
        <a:bodyPr/>
        <a:lstStyle/>
        <a:p>
          <a:endParaRPr lang="en-US"/>
        </a:p>
      </dgm:t>
    </dgm:pt>
    <dgm:pt modelId="{FF9D9AA8-6071-4085-A5BC-CB71EEC959E2}" type="pres">
      <dgm:prSet presAssocID="{90F53DC2-EA65-4E27-B463-6FF29074695A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FC01D-60E8-4C50-A0C5-7F0CCDA48A0D}" type="presOf" srcId="{764F8F44-8D0A-4BEE-BDBB-09DAF1E30B2E}" destId="{7A917F4D-984C-4863-8D61-39F864F5C81E}" srcOrd="0" destOrd="0" presId="urn:microsoft.com/office/officeart/2011/layout/ConvergingText"/>
    <dgm:cxn modelId="{CA7924A2-9113-4563-8321-AB22D0FDE998}" srcId="{9C89259C-14ED-4CA8-B426-5F86C0510EBB}" destId="{0CB48CF2-1CB0-4E0A-8F24-C896537EF698}" srcOrd="0" destOrd="0" parTransId="{33F17044-0C4A-4D9D-80CA-394A9C67FD11}" sibTransId="{A480D6B1-4582-4FA9-9E51-F38E03596D71}"/>
    <dgm:cxn modelId="{C6DD6FDA-78B8-4127-8D3E-B67A20B6C040}" srcId="{9C89259C-14ED-4CA8-B426-5F86C0510EBB}" destId="{90F53DC2-EA65-4E27-B463-6FF29074695A}" srcOrd="2" destOrd="0" parTransId="{00AEE2BC-A51D-4FEA-9402-790570B3D545}" sibTransId="{762BEE03-A23A-4153-9218-E0E0E45295A3}"/>
    <dgm:cxn modelId="{2126B8F1-5F6A-4AD8-81AF-0BF732E146F3}" srcId="{9C89259C-14ED-4CA8-B426-5F86C0510EBB}" destId="{C9A1BBDA-B3CA-464B-A95E-ED773999CAAE}" srcOrd="1" destOrd="0" parTransId="{C14134B6-5745-41A4-94EC-E58B0F7F69DE}" sibTransId="{3AFBAF52-4686-426D-9639-49FA24FCAE6C}"/>
    <dgm:cxn modelId="{71572314-07CD-4A17-A3C1-10B66273D810}" type="presOf" srcId="{0CB48CF2-1CB0-4E0A-8F24-C896537EF698}" destId="{2F5BDD53-19DB-4256-B920-BE00C47841FA}" srcOrd="0" destOrd="0" presId="urn:microsoft.com/office/officeart/2011/layout/ConvergingText"/>
    <dgm:cxn modelId="{CD4C3850-3AEB-4CB2-8B19-8BE27EC11BF1}" type="presOf" srcId="{9C89259C-14ED-4CA8-B426-5F86C0510EBB}" destId="{029EED5A-C1C6-433E-A50D-F3601E900BAC}" srcOrd="0" destOrd="0" presId="urn:microsoft.com/office/officeart/2011/layout/ConvergingText"/>
    <dgm:cxn modelId="{52E1E336-6127-48B2-827F-8D299FF196B5}" type="presOf" srcId="{90F53DC2-EA65-4E27-B463-6FF29074695A}" destId="{FF9D9AA8-6071-4085-A5BC-CB71EEC959E2}" srcOrd="0" destOrd="0" presId="urn:microsoft.com/office/officeart/2011/layout/ConvergingText"/>
    <dgm:cxn modelId="{2DFC6174-1A6F-4310-AF67-1066090F3784}" type="presOf" srcId="{C9A1BBDA-B3CA-464B-A95E-ED773999CAAE}" destId="{860C654A-438B-4574-A6A2-6A48DC9E9525}" srcOrd="0" destOrd="0" presId="urn:microsoft.com/office/officeart/2011/layout/ConvergingText"/>
    <dgm:cxn modelId="{67EDD2B5-AB73-4F36-99A4-2071A5DACD3B}" srcId="{764F8F44-8D0A-4BEE-BDBB-09DAF1E30B2E}" destId="{9C89259C-14ED-4CA8-B426-5F86C0510EBB}" srcOrd="0" destOrd="0" parTransId="{00A6411A-B5AC-4A93-94CF-E5A4552BC05B}" sibTransId="{043184F9-EF16-4D6B-8473-61E137683475}"/>
    <dgm:cxn modelId="{D5D742DD-0FBB-40AD-BFC0-E687D6DB93EA}" type="presParOf" srcId="{7A917F4D-984C-4863-8D61-39F864F5C81E}" destId="{568125C5-3301-4199-B0AD-CB844C592323}" srcOrd="0" destOrd="0" presId="urn:microsoft.com/office/officeart/2011/layout/ConvergingText"/>
    <dgm:cxn modelId="{691CE92A-55A2-4532-A262-73D9A8CA5A95}" type="presParOf" srcId="{568125C5-3301-4199-B0AD-CB844C592323}" destId="{7A100D0C-346B-4E3B-B261-CA752D70F7C3}" srcOrd="0" destOrd="0" presId="urn:microsoft.com/office/officeart/2011/layout/ConvergingText"/>
    <dgm:cxn modelId="{ED65575C-D6B4-4DB5-A253-D1C7490F4104}" type="presParOf" srcId="{568125C5-3301-4199-B0AD-CB844C592323}" destId="{4222F6A3-F87A-45B1-B8D0-205D616B792F}" srcOrd="1" destOrd="0" presId="urn:microsoft.com/office/officeart/2011/layout/ConvergingText"/>
    <dgm:cxn modelId="{E3CC1F92-3940-45A4-A0BA-47ED99999563}" type="presParOf" srcId="{568125C5-3301-4199-B0AD-CB844C592323}" destId="{7AF45664-4159-4BBC-AC4F-086B748B8716}" srcOrd="2" destOrd="0" presId="urn:microsoft.com/office/officeart/2011/layout/ConvergingText"/>
    <dgm:cxn modelId="{77BA1A94-69EC-4993-B21B-BE21065BA936}" type="presParOf" srcId="{568125C5-3301-4199-B0AD-CB844C592323}" destId="{23EE5F16-8236-4AF3-9313-D7ADE5A76C08}" srcOrd="3" destOrd="0" presId="urn:microsoft.com/office/officeart/2011/layout/ConvergingText"/>
    <dgm:cxn modelId="{0A7160C0-59EE-427F-AA89-A1EAF5909044}" type="presParOf" srcId="{568125C5-3301-4199-B0AD-CB844C592323}" destId="{C48F6FDB-857E-42FA-8F9D-57FFD7916EB9}" srcOrd="4" destOrd="0" presId="urn:microsoft.com/office/officeart/2011/layout/ConvergingText"/>
    <dgm:cxn modelId="{4D169DF8-08CC-4B0D-B807-F31D9B1DF154}" type="presParOf" srcId="{568125C5-3301-4199-B0AD-CB844C592323}" destId="{9F0F589F-29DF-4AAB-A04F-EB233FF4F23E}" srcOrd="5" destOrd="0" presId="urn:microsoft.com/office/officeart/2011/layout/ConvergingText"/>
    <dgm:cxn modelId="{2DA0A604-B05D-4FC2-A4B2-4E44C5B477F9}" type="presParOf" srcId="{568125C5-3301-4199-B0AD-CB844C592323}" destId="{1A4DE801-CAF2-46E4-A2AD-63D32F3036DE}" srcOrd="6" destOrd="0" presId="urn:microsoft.com/office/officeart/2011/layout/ConvergingText"/>
    <dgm:cxn modelId="{018F2EE3-1E5B-475B-B281-F69DBBB9177B}" type="presParOf" srcId="{568125C5-3301-4199-B0AD-CB844C592323}" destId="{7817D13D-4F40-4769-8816-59201D0B5176}" srcOrd="7" destOrd="0" presId="urn:microsoft.com/office/officeart/2011/layout/ConvergingText"/>
    <dgm:cxn modelId="{9DE6ADB8-B7E1-4E62-887A-6B27F80EFB04}" type="presParOf" srcId="{568125C5-3301-4199-B0AD-CB844C592323}" destId="{1274045D-39F4-42A5-8A64-67B701BC174C}" srcOrd="8" destOrd="0" presId="urn:microsoft.com/office/officeart/2011/layout/ConvergingText"/>
    <dgm:cxn modelId="{311073EE-A8B9-47CD-ABF5-85514A3264BB}" type="presParOf" srcId="{568125C5-3301-4199-B0AD-CB844C592323}" destId="{1F0C6F68-EA2C-47C5-9702-B6709C3CAFAD}" srcOrd="9" destOrd="0" presId="urn:microsoft.com/office/officeart/2011/layout/ConvergingText"/>
    <dgm:cxn modelId="{952614F3-8144-453D-84E0-08818A494D54}" type="presParOf" srcId="{568125C5-3301-4199-B0AD-CB844C592323}" destId="{029EED5A-C1C6-433E-A50D-F3601E900BAC}" srcOrd="10" destOrd="0" presId="urn:microsoft.com/office/officeart/2011/layout/ConvergingText"/>
    <dgm:cxn modelId="{09653277-BA09-4198-9C7D-3B5F9852DF1A}" type="presParOf" srcId="{568125C5-3301-4199-B0AD-CB844C592323}" destId="{627F4ADA-C109-49B8-9982-33E3FD310442}" srcOrd="11" destOrd="0" presId="urn:microsoft.com/office/officeart/2011/layout/ConvergingText"/>
    <dgm:cxn modelId="{0036C653-D277-438C-B59F-3970B5F5D079}" type="presParOf" srcId="{568125C5-3301-4199-B0AD-CB844C592323}" destId="{6F274976-FC1A-4276-BF8B-790053FB9406}" srcOrd="12" destOrd="0" presId="urn:microsoft.com/office/officeart/2011/layout/ConvergingText"/>
    <dgm:cxn modelId="{6114F8D7-6857-4F94-98EC-30F36264FBBC}" type="presParOf" srcId="{568125C5-3301-4199-B0AD-CB844C592323}" destId="{8677972D-99E2-44BC-9410-237443DB05E2}" srcOrd="13" destOrd="0" presId="urn:microsoft.com/office/officeart/2011/layout/ConvergingText"/>
    <dgm:cxn modelId="{E788B8B8-5722-4D42-BB79-F6286129E8F2}" type="presParOf" srcId="{568125C5-3301-4199-B0AD-CB844C592323}" destId="{A8F2683F-3A37-4B7F-ABEC-02085EC102B0}" srcOrd="14" destOrd="0" presId="urn:microsoft.com/office/officeart/2011/layout/ConvergingText"/>
    <dgm:cxn modelId="{CAF3178B-B8B3-4D94-8489-899D900974F6}" type="presParOf" srcId="{568125C5-3301-4199-B0AD-CB844C592323}" destId="{3831D294-FDFA-4082-B03B-FBF63F8F7DBF}" srcOrd="15" destOrd="0" presId="urn:microsoft.com/office/officeart/2011/layout/ConvergingText"/>
    <dgm:cxn modelId="{70D030C5-A2D4-4332-ABC5-E35097F65DBD}" type="presParOf" srcId="{568125C5-3301-4199-B0AD-CB844C592323}" destId="{91D01534-AD39-4EE8-B833-4BE132FC534E}" srcOrd="16" destOrd="0" presId="urn:microsoft.com/office/officeart/2011/layout/ConvergingText"/>
    <dgm:cxn modelId="{F94B965F-7EFF-48A9-83BF-B7A05BE0B0D1}" type="presParOf" srcId="{568125C5-3301-4199-B0AD-CB844C592323}" destId="{1D237173-1760-4924-A349-BAEB6B4442C0}" srcOrd="17" destOrd="0" presId="urn:microsoft.com/office/officeart/2011/layout/ConvergingText"/>
    <dgm:cxn modelId="{6AF7E066-FA96-46E6-A373-3F2EC42D9BD7}" type="presParOf" srcId="{568125C5-3301-4199-B0AD-CB844C592323}" destId="{88600630-22E3-4024-9BD8-DD73BCD542A9}" srcOrd="18" destOrd="0" presId="urn:microsoft.com/office/officeart/2011/layout/ConvergingText"/>
    <dgm:cxn modelId="{7959F1DF-C362-4167-87E4-C6B97AC87C9E}" type="presParOf" srcId="{568125C5-3301-4199-B0AD-CB844C592323}" destId="{FA41D105-400B-4B8B-A1B4-9EA7F92BC863}" srcOrd="19" destOrd="0" presId="urn:microsoft.com/office/officeart/2011/layout/ConvergingText"/>
    <dgm:cxn modelId="{944081FB-EED6-45A1-830D-8E9B9615504B}" type="presParOf" srcId="{568125C5-3301-4199-B0AD-CB844C592323}" destId="{2F5BDD53-19DB-4256-B920-BE00C47841FA}" srcOrd="20" destOrd="0" presId="urn:microsoft.com/office/officeart/2011/layout/ConvergingText"/>
    <dgm:cxn modelId="{AAD9AAA8-F736-4215-BB2B-9E8B92CE7CD1}" type="presParOf" srcId="{568125C5-3301-4199-B0AD-CB844C592323}" destId="{521300A6-5486-4EFE-A73A-B0F29C7BF681}" srcOrd="21" destOrd="0" presId="urn:microsoft.com/office/officeart/2011/layout/ConvergingText"/>
    <dgm:cxn modelId="{B070ECD1-1BE8-4612-8AE3-8D4F87E114B0}" type="presParOf" srcId="{568125C5-3301-4199-B0AD-CB844C592323}" destId="{A083CBBA-8B11-4D38-84C7-7DD4612850E6}" srcOrd="22" destOrd="0" presId="urn:microsoft.com/office/officeart/2011/layout/ConvergingText"/>
    <dgm:cxn modelId="{A01D7518-D13C-4804-9522-EB487A2BAC99}" type="presParOf" srcId="{568125C5-3301-4199-B0AD-CB844C592323}" destId="{81F958E0-F01D-4516-ABAF-EF22D99F13EA}" srcOrd="23" destOrd="0" presId="urn:microsoft.com/office/officeart/2011/layout/ConvergingText"/>
    <dgm:cxn modelId="{A06DED98-C31D-4544-8D24-53B080B25181}" type="presParOf" srcId="{568125C5-3301-4199-B0AD-CB844C592323}" destId="{ECC0EBDD-7678-4207-A6C8-ECE068072AE7}" srcOrd="24" destOrd="0" presId="urn:microsoft.com/office/officeart/2011/layout/ConvergingText"/>
    <dgm:cxn modelId="{DBF645DE-E035-4506-831E-C1C1D999BA65}" type="presParOf" srcId="{568125C5-3301-4199-B0AD-CB844C592323}" destId="{E92AC2F8-56B0-426B-A676-EA60E30D4A32}" srcOrd="25" destOrd="0" presId="urn:microsoft.com/office/officeart/2011/layout/ConvergingText"/>
    <dgm:cxn modelId="{E8A665CF-F626-4701-956D-D51759187D96}" type="presParOf" srcId="{568125C5-3301-4199-B0AD-CB844C592323}" destId="{BE08604B-465B-4F56-A1C9-3A19B09C4FE8}" srcOrd="26" destOrd="0" presId="urn:microsoft.com/office/officeart/2011/layout/ConvergingText"/>
    <dgm:cxn modelId="{819D0BE2-FF54-4035-8798-AF9650C577E8}" type="presParOf" srcId="{568125C5-3301-4199-B0AD-CB844C592323}" destId="{9275E84B-2563-49F6-9424-3007A0F84ACD}" srcOrd="27" destOrd="0" presId="urn:microsoft.com/office/officeart/2011/layout/ConvergingText"/>
    <dgm:cxn modelId="{4831DD6A-4C75-46E7-A82E-CB40F9933FCC}" type="presParOf" srcId="{568125C5-3301-4199-B0AD-CB844C592323}" destId="{860C654A-438B-4574-A6A2-6A48DC9E9525}" srcOrd="28" destOrd="0" presId="urn:microsoft.com/office/officeart/2011/layout/ConvergingText"/>
    <dgm:cxn modelId="{A9D7FE8F-96AB-4730-90AC-AA7C1831C912}" type="presParOf" srcId="{568125C5-3301-4199-B0AD-CB844C592323}" destId="{6F5F86C6-B5EA-4081-ACBB-EB528E786C0B}" srcOrd="29" destOrd="0" presId="urn:microsoft.com/office/officeart/2011/layout/ConvergingText"/>
    <dgm:cxn modelId="{84E03B3D-BBCF-4F79-A323-E89F1236257C}" type="presParOf" srcId="{568125C5-3301-4199-B0AD-CB844C592323}" destId="{2735557E-80F2-4352-A093-C1CAD4BFEFEE}" srcOrd="30" destOrd="0" presId="urn:microsoft.com/office/officeart/2011/layout/ConvergingText"/>
    <dgm:cxn modelId="{72C25515-38A6-42F4-BF60-2653DFB878F5}" type="presParOf" srcId="{568125C5-3301-4199-B0AD-CB844C592323}" destId="{5C2915BD-6D1E-4399-B94D-CF3EEC3E7E97}" srcOrd="31" destOrd="0" presId="urn:microsoft.com/office/officeart/2011/layout/ConvergingText"/>
    <dgm:cxn modelId="{0F9E230C-5F0E-4A59-B8BC-C57D6FD52E64}" type="presParOf" srcId="{568125C5-3301-4199-B0AD-CB844C592323}" destId="{AD5DB695-370E-4FA7-B9AE-F7BB226A9EAA}" srcOrd="32" destOrd="0" presId="urn:microsoft.com/office/officeart/2011/layout/ConvergingText"/>
    <dgm:cxn modelId="{117D2DD1-3C17-48BD-8975-F1C93B256D4B}" type="presParOf" srcId="{568125C5-3301-4199-B0AD-CB844C592323}" destId="{126DF217-3EC3-4866-AEAC-11E980C81B39}" srcOrd="33" destOrd="0" presId="urn:microsoft.com/office/officeart/2011/layout/ConvergingText"/>
    <dgm:cxn modelId="{CA4ADE1E-15A4-427D-B9FB-3280DA632A05}" type="presParOf" srcId="{568125C5-3301-4199-B0AD-CB844C592323}" destId="{8C995683-A185-4E21-9375-B4C07ED25C0A}" srcOrd="34" destOrd="0" presId="urn:microsoft.com/office/officeart/2011/layout/ConvergingText"/>
    <dgm:cxn modelId="{EBC159A7-C27F-4432-AECF-917C2CCFC734}" type="presParOf" srcId="{568125C5-3301-4199-B0AD-CB844C592323}" destId="{0C5C0DF6-D31D-453E-8FA9-6B7B2B3BCDED}" srcOrd="35" destOrd="0" presId="urn:microsoft.com/office/officeart/2011/layout/ConvergingText"/>
    <dgm:cxn modelId="{14BA4A1E-5E3C-4436-BA2B-DD1A97F1EE77}" type="presParOf" srcId="{568125C5-3301-4199-B0AD-CB844C592323}" destId="{FF9D9AA8-6071-4085-A5BC-CB71EEC959E2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83FFB5-2D87-41AF-9716-0D1ACDD791B2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72D78315-B52C-4F99-A06D-605212329DC8}">
      <dgm:prSet phldrT="[Text]" custT="1"/>
      <dgm:spPr>
        <a:noFill/>
        <a:ln>
          <a:noFill/>
        </a:ln>
      </dgm:spPr>
      <dgm:t>
        <a:bodyPr/>
        <a:lstStyle/>
        <a:p>
          <a:pPr algn="l"/>
          <a:r>
            <a:rPr lang="en-US" sz="3600" dirty="0" smtClean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Ad Hoc and Focus Groups Meetings/Outreach/Final Recommendations</a:t>
          </a:r>
          <a:endParaRPr lang="en-US" sz="3600" dirty="0">
            <a:solidFill>
              <a:schemeClr val="bg1"/>
            </a:solidFill>
            <a:latin typeface="Segoe UI Light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E469ADC-11E5-4C9D-8A8A-86754FD8ABBB}" type="parTrans" cxnId="{44BDA8D8-93AC-404A-99C7-AD741F631408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A4915C0-23AF-4960-AB46-291C638E6371}" type="sibTrans" cxnId="{44BDA8D8-93AC-404A-99C7-AD741F631408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4E335EC-C348-4F41-8DD0-386BA2A25C0E}" type="pres">
      <dgm:prSet presAssocID="{8183FFB5-2D87-41AF-9716-0D1ACDD791B2}" presName="CompostProcess" presStyleCnt="0">
        <dgm:presLayoutVars>
          <dgm:dir/>
          <dgm:resizeHandles val="exact"/>
        </dgm:presLayoutVars>
      </dgm:prSet>
      <dgm:spPr/>
    </dgm:pt>
    <dgm:pt modelId="{DB350FBC-E352-45FD-A7CF-73D4028AB9F3}" type="pres">
      <dgm:prSet presAssocID="{8183FFB5-2D87-41AF-9716-0D1ACDD791B2}" presName="arrow" presStyleLbl="bgShp" presStyleIdx="0" presStyleCnt="1" custScaleX="117647" custLinFactNeighborX="654"/>
      <dgm:spPr>
        <a:solidFill>
          <a:srgbClr val="00B0F0"/>
        </a:solidFill>
      </dgm:spPr>
    </dgm:pt>
    <dgm:pt modelId="{04A2B403-47BC-4AA1-8342-AA7551C385B9}" type="pres">
      <dgm:prSet presAssocID="{8183FFB5-2D87-41AF-9716-0D1ACDD791B2}" presName="linearProcess" presStyleCnt="0"/>
      <dgm:spPr/>
    </dgm:pt>
    <dgm:pt modelId="{C6B809CF-4C50-4AA6-8EF9-91C1F3664D3A}" type="pres">
      <dgm:prSet presAssocID="{72D78315-B52C-4F99-A06D-605212329DC8}" presName="textNode" presStyleLbl="node1" presStyleIdx="0" presStyleCnt="1" custScaleX="183954" custScaleY="105073" custLinFactNeighborX="626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4007C95D-BA56-4467-A1F6-E3FDCB530AA2}" type="presOf" srcId="{8183FFB5-2D87-41AF-9716-0D1ACDD791B2}" destId="{C4E335EC-C348-4F41-8DD0-386BA2A25C0E}" srcOrd="0" destOrd="0" presId="urn:microsoft.com/office/officeart/2005/8/layout/hProcess9"/>
    <dgm:cxn modelId="{44BDA8D8-93AC-404A-99C7-AD741F631408}" srcId="{8183FFB5-2D87-41AF-9716-0D1ACDD791B2}" destId="{72D78315-B52C-4F99-A06D-605212329DC8}" srcOrd="0" destOrd="0" parTransId="{AE469ADC-11E5-4C9D-8A8A-86754FD8ABBB}" sibTransId="{8A4915C0-23AF-4960-AB46-291C638E6371}"/>
    <dgm:cxn modelId="{6EFA0911-208D-486E-8554-DC976928609F}" type="presOf" srcId="{72D78315-B52C-4F99-A06D-605212329DC8}" destId="{C6B809CF-4C50-4AA6-8EF9-91C1F3664D3A}" srcOrd="0" destOrd="0" presId="urn:microsoft.com/office/officeart/2005/8/layout/hProcess9"/>
    <dgm:cxn modelId="{1CD74A7D-72E9-4A6C-A93E-5AD70B09DC61}" type="presParOf" srcId="{C4E335EC-C348-4F41-8DD0-386BA2A25C0E}" destId="{DB350FBC-E352-45FD-A7CF-73D4028AB9F3}" srcOrd="0" destOrd="0" presId="urn:microsoft.com/office/officeart/2005/8/layout/hProcess9"/>
    <dgm:cxn modelId="{1631EC18-756E-48D2-9738-613D4678F0A2}" type="presParOf" srcId="{C4E335EC-C348-4F41-8DD0-386BA2A25C0E}" destId="{04A2B403-47BC-4AA1-8342-AA7551C385B9}" srcOrd="1" destOrd="0" presId="urn:microsoft.com/office/officeart/2005/8/layout/hProcess9"/>
    <dgm:cxn modelId="{85E1E680-3F36-4315-BD16-58DFE197E6B6}" type="presParOf" srcId="{04A2B403-47BC-4AA1-8342-AA7551C385B9}" destId="{C6B809CF-4C50-4AA6-8EF9-91C1F3664D3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00D0C-346B-4E3B-B261-CA752D70F7C3}">
      <dsp:nvSpPr>
        <dsp:cNvPr id="0" name=""/>
        <dsp:cNvSpPr/>
      </dsp:nvSpPr>
      <dsp:spPr>
        <a:xfrm>
          <a:off x="5928350" y="2170855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22F6A3-F87A-45B1-B8D0-205D616B792F}">
      <dsp:nvSpPr>
        <dsp:cNvPr id="0" name=""/>
        <dsp:cNvSpPr/>
      </dsp:nvSpPr>
      <dsp:spPr>
        <a:xfrm>
          <a:off x="5625549" y="2170855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301027"/>
                <a:satOff val="1206"/>
                <a:lumOff val="261"/>
                <a:alphaOff val="0"/>
                <a:shade val="51000"/>
                <a:satMod val="130000"/>
              </a:schemeClr>
            </a:gs>
            <a:gs pos="80000">
              <a:schemeClr val="accent5">
                <a:hueOff val="-301027"/>
                <a:satOff val="1206"/>
                <a:lumOff val="261"/>
                <a:alphaOff val="0"/>
                <a:shade val="93000"/>
                <a:satMod val="130000"/>
              </a:schemeClr>
            </a:gs>
            <a:gs pos="100000">
              <a:schemeClr val="accent5">
                <a:hueOff val="-301027"/>
                <a:satOff val="1206"/>
                <a:lumOff val="26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01027"/>
              <a:satOff val="1206"/>
              <a:lumOff val="261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F45664-4159-4BBC-AC4F-086B748B8716}">
      <dsp:nvSpPr>
        <dsp:cNvPr id="0" name=""/>
        <dsp:cNvSpPr/>
      </dsp:nvSpPr>
      <dsp:spPr>
        <a:xfrm>
          <a:off x="5322748" y="2170855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602053"/>
                <a:satOff val="2413"/>
                <a:lumOff val="523"/>
                <a:alphaOff val="0"/>
                <a:shade val="51000"/>
                <a:satMod val="130000"/>
              </a:schemeClr>
            </a:gs>
            <a:gs pos="80000">
              <a:schemeClr val="accent5">
                <a:hueOff val="-602053"/>
                <a:satOff val="2413"/>
                <a:lumOff val="523"/>
                <a:alphaOff val="0"/>
                <a:shade val="93000"/>
                <a:satMod val="130000"/>
              </a:schemeClr>
            </a:gs>
            <a:gs pos="100000">
              <a:schemeClr val="accent5">
                <a:hueOff val="-602053"/>
                <a:satOff val="2413"/>
                <a:lumOff val="52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02053"/>
              <a:satOff val="2413"/>
              <a:lumOff val="523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EE5F16-8236-4AF3-9313-D7ADE5A76C08}">
      <dsp:nvSpPr>
        <dsp:cNvPr id="0" name=""/>
        <dsp:cNvSpPr/>
      </dsp:nvSpPr>
      <dsp:spPr>
        <a:xfrm>
          <a:off x="5020523" y="2170855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903080"/>
                <a:satOff val="3619"/>
                <a:lumOff val="78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80"/>
                <a:satOff val="3619"/>
                <a:lumOff val="78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80"/>
                <a:satOff val="3619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03080"/>
              <a:satOff val="3619"/>
              <a:lumOff val="784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8F6FDB-857E-42FA-8F9D-57FFD7916EB9}">
      <dsp:nvSpPr>
        <dsp:cNvPr id="0" name=""/>
        <dsp:cNvSpPr/>
      </dsp:nvSpPr>
      <dsp:spPr>
        <a:xfrm>
          <a:off x="4717722" y="2170855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1204106"/>
                <a:satOff val="4826"/>
                <a:lumOff val="1046"/>
                <a:alphaOff val="0"/>
                <a:shade val="51000"/>
                <a:satMod val="130000"/>
              </a:schemeClr>
            </a:gs>
            <a:gs pos="80000">
              <a:schemeClr val="accent5">
                <a:hueOff val="-1204106"/>
                <a:satOff val="4826"/>
                <a:lumOff val="104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04106"/>
                <a:satOff val="4826"/>
                <a:lumOff val="104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204106"/>
              <a:satOff val="4826"/>
              <a:lumOff val="1046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0F589F-29DF-4AAB-A04F-EB233FF4F23E}">
      <dsp:nvSpPr>
        <dsp:cNvPr id="0" name=""/>
        <dsp:cNvSpPr/>
      </dsp:nvSpPr>
      <dsp:spPr>
        <a:xfrm>
          <a:off x="4249704" y="2088248"/>
          <a:ext cx="330432" cy="330699"/>
        </a:xfrm>
        <a:prstGeom prst="ellipse">
          <a:avLst/>
        </a:prstGeom>
        <a:gradFill rotWithShape="0">
          <a:gsLst>
            <a:gs pos="0">
              <a:schemeClr val="accent5">
                <a:hueOff val="-1505133"/>
                <a:satOff val="6032"/>
                <a:lumOff val="1307"/>
                <a:alphaOff val="0"/>
                <a:shade val="51000"/>
                <a:satMod val="130000"/>
              </a:schemeClr>
            </a:gs>
            <a:gs pos="80000">
              <a:schemeClr val="accent5">
                <a:hueOff val="-1505133"/>
                <a:satOff val="6032"/>
                <a:lumOff val="1307"/>
                <a:alphaOff val="0"/>
                <a:shade val="93000"/>
                <a:satMod val="130000"/>
              </a:schemeClr>
            </a:gs>
            <a:gs pos="100000">
              <a:schemeClr val="accent5">
                <a:hueOff val="-1505133"/>
                <a:satOff val="6032"/>
                <a:lumOff val="130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505133"/>
              <a:satOff val="6032"/>
              <a:lumOff val="1307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4DE801-CAF2-46E4-A2AD-63D32F3036DE}">
      <dsp:nvSpPr>
        <dsp:cNvPr id="0" name=""/>
        <dsp:cNvSpPr/>
      </dsp:nvSpPr>
      <dsp:spPr>
        <a:xfrm>
          <a:off x="5658938" y="1829558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1806159"/>
                <a:satOff val="7238"/>
                <a:lumOff val="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1806159"/>
                <a:satOff val="7238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1806159"/>
                <a:satOff val="7238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806159"/>
              <a:satOff val="7238"/>
              <a:lumOff val="1569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17D13D-4F40-4769-8816-59201D0B5176}">
      <dsp:nvSpPr>
        <dsp:cNvPr id="0" name=""/>
        <dsp:cNvSpPr/>
      </dsp:nvSpPr>
      <dsp:spPr>
        <a:xfrm>
          <a:off x="5658938" y="2514598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2107186"/>
                <a:satOff val="8445"/>
                <a:lumOff val="1830"/>
                <a:alphaOff val="0"/>
                <a:shade val="51000"/>
                <a:satMod val="130000"/>
              </a:schemeClr>
            </a:gs>
            <a:gs pos="80000">
              <a:schemeClr val="accent5">
                <a:hueOff val="-2107186"/>
                <a:satOff val="8445"/>
                <a:lumOff val="1830"/>
                <a:alphaOff val="0"/>
                <a:shade val="93000"/>
                <a:satMod val="130000"/>
              </a:schemeClr>
            </a:gs>
            <a:gs pos="100000">
              <a:schemeClr val="accent5">
                <a:hueOff val="-2107186"/>
                <a:satOff val="8445"/>
                <a:lumOff val="18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107186"/>
              <a:satOff val="8445"/>
              <a:lumOff val="183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74045D-39F4-42A5-8A64-67B701BC174C}">
      <dsp:nvSpPr>
        <dsp:cNvPr id="0" name=""/>
        <dsp:cNvSpPr/>
      </dsp:nvSpPr>
      <dsp:spPr>
        <a:xfrm>
          <a:off x="5806308" y="1977925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2408213"/>
                <a:satOff val="9651"/>
                <a:lumOff val="2092"/>
                <a:alphaOff val="0"/>
                <a:shade val="51000"/>
                <a:satMod val="130000"/>
              </a:schemeClr>
            </a:gs>
            <a:gs pos="80000">
              <a:schemeClr val="accent5">
                <a:hueOff val="-2408213"/>
                <a:satOff val="9651"/>
                <a:lumOff val="2092"/>
                <a:alphaOff val="0"/>
                <a:shade val="93000"/>
                <a:satMod val="130000"/>
              </a:schemeClr>
            </a:gs>
            <a:gs pos="100000">
              <a:schemeClr val="accent5">
                <a:hueOff val="-2408213"/>
                <a:satOff val="9651"/>
                <a:lumOff val="209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408213"/>
              <a:satOff val="9651"/>
              <a:lumOff val="2092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0C6F68-EA2C-47C5-9702-B6709C3CAFAD}">
      <dsp:nvSpPr>
        <dsp:cNvPr id="0" name=""/>
        <dsp:cNvSpPr/>
      </dsp:nvSpPr>
      <dsp:spPr>
        <a:xfrm>
          <a:off x="5816095" y="2367047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2709239"/>
                <a:satOff val="10858"/>
                <a:lumOff val="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2709239"/>
                <a:satOff val="10858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2709239"/>
                <a:satOff val="10858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709239"/>
              <a:satOff val="10858"/>
              <a:lumOff val="2353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9EED5A-C1C6-433E-A50D-F3601E900BAC}">
      <dsp:nvSpPr>
        <dsp:cNvPr id="0" name=""/>
        <dsp:cNvSpPr/>
      </dsp:nvSpPr>
      <dsp:spPr>
        <a:xfrm>
          <a:off x="2439807" y="1417067"/>
          <a:ext cx="1672888" cy="1673062"/>
        </a:xfrm>
        <a:prstGeom prst="ellipse">
          <a:avLst/>
        </a:prstGeom>
        <a:gradFill rotWithShape="0">
          <a:gsLst>
            <a:gs pos="0">
              <a:schemeClr val="accent5">
                <a:hueOff val="-3010266"/>
                <a:satOff val="12064"/>
                <a:lumOff val="2615"/>
                <a:alphaOff val="0"/>
                <a:shade val="51000"/>
                <a:satMod val="130000"/>
              </a:schemeClr>
            </a:gs>
            <a:gs pos="80000">
              <a:schemeClr val="accent5">
                <a:hueOff val="-3010266"/>
                <a:satOff val="12064"/>
                <a:lumOff val="2615"/>
                <a:alphaOff val="0"/>
                <a:shade val="93000"/>
                <a:satMod val="130000"/>
              </a:schemeClr>
            </a:gs>
            <a:gs pos="100000">
              <a:schemeClr val="accent5">
                <a:hueOff val="-3010266"/>
                <a:satOff val="12064"/>
                <a:lumOff val="26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010266"/>
              <a:satOff val="12064"/>
              <a:lumOff val="2615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BCLUP</a:t>
          </a:r>
          <a:endParaRPr lang="en-US" sz="3000" b="0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684796" y="1662081"/>
        <a:ext cx="1182910" cy="1183034"/>
      </dsp:txXfrm>
    </dsp:sp>
    <dsp:sp modelId="{627F4ADA-C109-49B8-9982-33E3FD310442}">
      <dsp:nvSpPr>
        <dsp:cNvPr id="0" name=""/>
        <dsp:cNvSpPr/>
      </dsp:nvSpPr>
      <dsp:spPr>
        <a:xfrm>
          <a:off x="2314887" y="1274135"/>
          <a:ext cx="330432" cy="330699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74976-FC1A-4276-BF8B-790053FB9406}">
      <dsp:nvSpPr>
        <dsp:cNvPr id="0" name=""/>
        <dsp:cNvSpPr/>
      </dsp:nvSpPr>
      <dsp:spPr>
        <a:xfrm>
          <a:off x="2103041" y="1099682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3612319"/>
                <a:satOff val="14477"/>
                <a:lumOff val="3137"/>
                <a:alphaOff val="0"/>
                <a:shade val="51000"/>
                <a:satMod val="130000"/>
              </a:schemeClr>
            </a:gs>
            <a:gs pos="80000">
              <a:schemeClr val="accent5">
                <a:hueOff val="-3612319"/>
                <a:satOff val="14477"/>
                <a:lumOff val="3137"/>
                <a:alphaOff val="0"/>
                <a:shade val="93000"/>
                <a:satMod val="130000"/>
              </a:schemeClr>
            </a:gs>
            <a:gs pos="100000">
              <a:schemeClr val="accent5">
                <a:hueOff val="-3612319"/>
                <a:satOff val="14477"/>
                <a:lumOff val="31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612319"/>
              <a:satOff val="14477"/>
              <a:lumOff val="3137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77972D-99E2-44BC-9410-237443DB05E2}">
      <dsp:nvSpPr>
        <dsp:cNvPr id="0" name=""/>
        <dsp:cNvSpPr/>
      </dsp:nvSpPr>
      <dsp:spPr>
        <a:xfrm>
          <a:off x="1750157" y="1099682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3913345"/>
                <a:satOff val="15683"/>
                <a:lumOff val="3399"/>
                <a:alphaOff val="0"/>
                <a:shade val="51000"/>
                <a:satMod val="130000"/>
              </a:schemeClr>
            </a:gs>
            <a:gs pos="80000">
              <a:schemeClr val="accent5">
                <a:hueOff val="-3913345"/>
                <a:satOff val="15683"/>
                <a:lumOff val="3399"/>
                <a:alphaOff val="0"/>
                <a:shade val="93000"/>
                <a:satMod val="130000"/>
              </a:schemeClr>
            </a:gs>
            <a:gs pos="100000">
              <a:schemeClr val="accent5">
                <a:hueOff val="-3913345"/>
                <a:satOff val="15683"/>
                <a:lumOff val="33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913345"/>
              <a:satOff val="15683"/>
              <a:lumOff val="3399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F2683F-3A37-4B7F-ABEC-02085EC102B0}">
      <dsp:nvSpPr>
        <dsp:cNvPr id="0" name=""/>
        <dsp:cNvSpPr/>
      </dsp:nvSpPr>
      <dsp:spPr>
        <a:xfrm>
          <a:off x="1397273" y="1099682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4214372"/>
                <a:satOff val="16890"/>
                <a:lumOff val="3660"/>
                <a:alphaOff val="0"/>
                <a:shade val="51000"/>
                <a:satMod val="130000"/>
              </a:schemeClr>
            </a:gs>
            <a:gs pos="80000">
              <a:schemeClr val="accent5">
                <a:hueOff val="-4214372"/>
                <a:satOff val="16890"/>
                <a:lumOff val="3660"/>
                <a:alphaOff val="0"/>
                <a:shade val="93000"/>
                <a:satMod val="130000"/>
              </a:schemeClr>
            </a:gs>
            <a:gs pos="100000">
              <a:schemeClr val="accent5">
                <a:hueOff val="-4214372"/>
                <a:satOff val="16890"/>
                <a:lumOff val="366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214372"/>
              <a:satOff val="16890"/>
              <a:lumOff val="366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31D294-FDFA-4082-B03B-FBF63F8F7DBF}">
      <dsp:nvSpPr>
        <dsp:cNvPr id="0" name=""/>
        <dsp:cNvSpPr/>
      </dsp:nvSpPr>
      <dsp:spPr>
        <a:xfrm>
          <a:off x="1044389" y="1099682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4515398"/>
                <a:satOff val="18096"/>
                <a:lumOff val="3922"/>
                <a:alphaOff val="0"/>
                <a:shade val="51000"/>
                <a:satMod val="130000"/>
              </a:schemeClr>
            </a:gs>
            <a:gs pos="80000">
              <a:schemeClr val="accent5">
                <a:hueOff val="-4515398"/>
                <a:satOff val="18096"/>
                <a:lumOff val="3922"/>
                <a:alphaOff val="0"/>
                <a:shade val="93000"/>
                <a:satMod val="130000"/>
              </a:schemeClr>
            </a:gs>
            <a:gs pos="100000">
              <a:schemeClr val="accent5">
                <a:hueOff val="-4515398"/>
                <a:satOff val="18096"/>
                <a:lumOff val="39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515398"/>
              <a:satOff val="18096"/>
              <a:lumOff val="3922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D01534-AD39-4EE8-B833-4BE132FC534E}">
      <dsp:nvSpPr>
        <dsp:cNvPr id="0" name=""/>
        <dsp:cNvSpPr/>
      </dsp:nvSpPr>
      <dsp:spPr>
        <a:xfrm>
          <a:off x="690930" y="1099682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4816425"/>
                <a:satOff val="19302"/>
                <a:lumOff val="4183"/>
                <a:alphaOff val="0"/>
                <a:shade val="51000"/>
                <a:satMod val="130000"/>
              </a:schemeClr>
            </a:gs>
            <a:gs pos="80000">
              <a:schemeClr val="accent5">
                <a:hueOff val="-4816425"/>
                <a:satOff val="19302"/>
                <a:lumOff val="4183"/>
                <a:alphaOff val="0"/>
                <a:shade val="93000"/>
                <a:satMod val="130000"/>
              </a:schemeClr>
            </a:gs>
            <a:gs pos="100000">
              <a:schemeClr val="accent5">
                <a:hueOff val="-4816425"/>
                <a:satOff val="19302"/>
                <a:lumOff val="418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816425"/>
              <a:satOff val="19302"/>
              <a:lumOff val="4183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237173-1760-4924-A349-BAEB6B4442C0}">
      <dsp:nvSpPr>
        <dsp:cNvPr id="0" name=""/>
        <dsp:cNvSpPr/>
      </dsp:nvSpPr>
      <dsp:spPr>
        <a:xfrm>
          <a:off x="338046" y="1099682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5117451"/>
                <a:satOff val="20509"/>
                <a:lumOff val="4445"/>
                <a:alphaOff val="0"/>
                <a:shade val="51000"/>
                <a:satMod val="130000"/>
              </a:schemeClr>
            </a:gs>
            <a:gs pos="80000">
              <a:schemeClr val="accent5">
                <a:hueOff val="-5117451"/>
                <a:satOff val="20509"/>
                <a:lumOff val="4445"/>
                <a:alphaOff val="0"/>
                <a:shade val="93000"/>
                <a:satMod val="130000"/>
              </a:schemeClr>
            </a:gs>
            <a:gs pos="100000">
              <a:schemeClr val="accent5">
                <a:hueOff val="-5117451"/>
                <a:satOff val="20509"/>
                <a:lumOff val="44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117451"/>
              <a:satOff val="20509"/>
              <a:lumOff val="4445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BDD53-19DB-4256-B920-BE00C47841FA}">
      <dsp:nvSpPr>
        <dsp:cNvPr id="0" name=""/>
        <dsp:cNvSpPr/>
      </dsp:nvSpPr>
      <dsp:spPr>
        <a:xfrm>
          <a:off x="336895" y="673333"/>
          <a:ext cx="1936544" cy="424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Lower density</a:t>
          </a:r>
          <a:endParaRPr lang="en-US" sz="2100" kern="1200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36895" y="673333"/>
        <a:ext cx="1936544" cy="424991"/>
      </dsp:txXfrm>
    </dsp:sp>
    <dsp:sp modelId="{521300A6-5486-4EFE-A73A-B0F29C7BF681}">
      <dsp:nvSpPr>
        <dsp:cNvPr id="0" name=""/>
        <dsp:cNvSpPr/>
      </dsp:nvSpPr>
      <dsp:spPr>
        <a:xfrm>
          <a:off x="1971789" y="2088248"/>
          <a:ext cx="330432" cy="330699"/>
        </a:xfrm>
        <a:prstGeom prst="ellipse">
          <a:avLst/>
        </a:prstGeom>
        <a:gradFill rotWithShape="0">
          <a:gsLst>
            <a:gs pos="0">
              <a:schemeClr val="accent5">
                <a:hueOff val="-6020531"/>
                <a:satOff val="24128"/>
                <a:lumOff val="5229"/>
                <a:alphaOff val="0"/>
                <a:shade val="51000"/>
                <a:satMod val="130000"/>
              </a:schemeClr>
            </a:gs>
            <a:gs pos="80000">
              <a:schemeClr val="accent5">
                <a:hueOff val="-6020531"/>
                <a:satOff val="24128"/>
                <a:lumOff val="5229"/>
                <a:alphaOff val="0"/>
                <a:shade val="93000"/>
                <a:satMod val="130000"/>
              </a:schemeClr>
            </a:gs>
            <a:gs pos="100000">
              <a:schemeClr val="accent5">
                <a:hueOff val="-6020531"/>
                <a:satOff val="24128"/>
                <a:lumOff val="52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020531"/>
              <a:satOff val="24128"/>
              <a:lumOff val="5229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83CBBA-8B11-4D38-84C7-7DD4612850E6}">
      <dsp:nvSpPr>
        <dsp:cNvPr id="0" name=""/>
        <dsp:cNvSpPr/>
      </dsp:nvSpPr>
      <dsp:spPr>
        <a:xfrm>
          <a:off x="1644810" y="2170855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6321557"/>
                <a:satOff val="25334"/>
                <a:lumOff val="5491"/>
                <a:alphaOff val="0"/>
                <a:shade val="51000"/>
                <a:satMod val="130000"/>
              </a:schemeClr>
            </a:gs>
            <a:gs pos="80000">
              <a:schemeClr val="accent5">
                <a:hueOff val="-6321557"/>
                <a:satOff val="25334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5">
                <a:hueOff val="-6321557"/>
                <a:satOff val="25334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321557"/>
              <a:satOff val="25334"/>
              <a:lumOff val="5491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F958E0-F01D-4516-ABAF-EF22D99F13EA}">
      <dsp:nvSpPr>
        <dsp:cNvPr id="0" name=""/>
        <dsp:cNvSpPr/>
      </dsp:nvSpPr>
      <dsp:spPr>
        <a:xfrm>
          <a:off x="1318407" y="2170855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C0EBDD-7678-4207-A6C8-ECE068072AE7}">
      <dsp:nvSpPr>
        <dsp:cNvPr id="0" name=""/>
        <dsp:cNvSpPr/>
      </dsp:nvSpPr>
      <dsp:spPr>
        <a:xfrm>
          <a:off x="991428" y="2170855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6923611"/>
                <a:satOff val="27747"/>
                <a:lumOff val="6013"/>
                <a:alphaOff val="0"/>
                <a:shade val="51000"/>
                <a:satMod val="130000"/>
              </a:schemeClr>
            </a:gs>
            <a:gs pos="80000">
              <a:schemeClr val="accent5">
                <a:hueOff val="-6923611"/>
                <a:satOff val="27747"/>
                <a:lumOff val="6013"/>
                <a:alphaOff val="0"/>
                <a:shade val="93000"/>
                <a:satMod val="130000"/>
              </a:schemeClr>
            </a:gs>
            <a:gs pos="100000">
              <a:schemeClr val="accent5">
                <a:hueOff val="-6923611"/>
                <a:satOff val="27747"/>
                <a:lumOff val="601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923611"/>
              <a:satOff val="27747"/>
              <a:lumOff val="6013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2AC2F8-56B0-426B-A676-EA60E30D4A32}">
      <dsp:nvSpPr>
        <dsp:cNvPr id="0" name=""/>
        <dsp:cNvSpPr/>
      </dsp:nvSpPr>
      <dsp:spPr>
        <a:xfrm>
          <a:off x="665025" y="2170855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7224638"/>
                <a:satOff val="28953"/>
                <a:lumOff val="6275"/>
                <a:alphaOff val="0"/>
                <a:shade val="51000"/>
                <a:satMod val="130000"/>
              </a:schemeClr>
            </a:gs>
            <a:gs pos="80000">
              <a:schemeClr val="accent5">
                <a:hueOff val="-7224638"/>
                <a:satOff val="28953"/>
                <a:lumOff val="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-7224638"/>
                <a:satOff val="28953"/>
                <a:lumOff val="627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224638"/>
              <a:satOff val="28953"/>
              <a:lumOff val="6275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08604B-465B-4F56-A1C9-3A19B09C4FE8}">
      <dsp:nvSpPr>
        <dsp:cNvPr id="0" name=""/>
        <dsp:cNvSpPr/>
      </dsp:nvSpPr>
      <dsp:spPr>
        <a:xfrm>
          <a:off x="338046" y="2170855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7525664"/>
                <a:satOff val="30160"/>
                <a:lumOff val="6536"/>
                <a:alphaOff val="0"/>
                <a:shade val="51000"/>
                <a:satMod val="130000"/>
              </a:schemeClr>
            </a:gs>
            <a:gs pos="80000">
              <a:schemeClr val="accent5">
                <a:hueOff val="-7525664"/>
                <a:satOff val="30160"/>
                <a:lumOff val="6536"/>
                <a:alphaOff val="0"/>
                <a:shade val="93000"/>
                <a:satMod val="130000"/>
              </a:schemeClr>
            </a:gs>
            <a:gs pos="100000">
              <a:schemeClr val="accent5">
                <a:hueOff val="-7525664"/>
                <a:satOff val="30160"/>
                <a:lumOff val="653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525664"/>
              <a:satOff val="30160"/>
              <a:lumOff val="6536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0C654A-438B-4574-A6A2-6A48DC9E9525}">
      <dsp:nvSpPr>
        <dsp:cNvPr id="0" name=""/>
        <dsp:cNvSpPr/>
      </dsp:nvSpPr>
      <dsp:spPr>
        <a:xfrm>
          <a:off x="2" y="1600201"/>
          <a:ext cx="2133421" cy="424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Auto-oriented design</a:t>
          </a:r>
          <a:endParaRPr lang="en-US" sz="2100" kern="1200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" y="1600201"/>
        <a:ext cx="2133421" cy="424991"/>
      </dsp:txXfrm>
    </dsp:sp>
    <dsp:sp modelId="{6F5F86C6-B5EA-4081-ACBB-EB528E786C0B}">
      <dsp:nvSpPr>
        <dsp:cNvPr id="0" name=""/>
        <dsp:cNvSpPr/>
      </dsp:nvSpPr>
      <dsp:spPr>
        <a:xfrm>
          <a:off x="2314887" y="2888775"/>
          <a:ext cx="330432" cy="330699"/>
        </a:xfrm>
        <a:prstGeom prst="ellipse">
          <a:avLst/>
        </a:prstGeom>
        <a:gradFill rotWithShape="0">
          <a:gsLst>
            <a:gs pos="0">
              <a:schemeClr val="accent5">
                <a:hueOff val="-8127717"/>
                <a:satOff val="32573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8127717"/>
                <a:satOff val="32573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8127717"/>
                <a:satOff val="32573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127717"/>
              <a:satOff val="32573"/>
              <a:lumOff val="7059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35557E-80F2-4352-A093-C1CAD4BFEFEE}">
      <dsp:nvSpPr>
        <dsp:cNvPr id="0" name=""/>
        <dsp:cNvSpPr/>
      </dsp:nvSpPr>
      <dsp:spPr>
        <a:xfrm>
          <a:off x="2103041" y="3225453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8428744"/>
                <a:satOff val="33779"/>
                <a:lumOff val="7321"/>
                <a:alphaOff val="0"/>
                <a:shade val="51000"/>
                <a:satMod val="130000"/>
              </a:schemeClr>
            </a:gs>
            <a:gs pos="80000">
              <a:schemeClr val="accent5">
                <a:hueOff val="-8428744"/>
                <a:satOff val="33779"/>
                <a:lumOff val="7321"/>
                <a:alphaOff val="0"/>
                <a:shade val="93000"/>
                <a:satMod val="130000"/>
              </a:schemeClr>
            </a:gs>
            <a:gs pos="100000">
              <a:schemeClr val="accent5">
                <a:hueOff val="-8428744"/>
                <a:satOff val="33779"/>
                <a:lumOff val="732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428744"/>
              <a:satOff val="33779"/>
              <a:lumOff val="7321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915BD-6D1E-4399-B94D-CF3EEC3E7E97}">
      <dsp:nvSpPr>
        <dsp:cNvPr id="0" name=""/>
        <dsp:cNvSpPr/>
      </dsp:nvSpPr>
      <dsp:spPr>
        <a:xfrm>
          <a:off x="1750157" y="3225453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8729770"/>
                <a:satOff val="34985"/>
                <a:lumOff val="7582"/>
                <a:alphaOff val="0"/>
                <a:shade val="51000"/>
                <a:satMod val="130000"/>
              </a:schemeClr>
            </a:gs>
            <a:gs pos="80000">
              <a:schemeClr val="accent5">
                <a:hueOff val="-8729770"/>
                <a:satOff val="34985"/>
                <a:lumOff val="7582"/>
                <a:alphaOff val="0"/>
                <a:shade val="93000"/>
                <a:satMod val="130000"/>
              </a:schemeClr>
            </a:gs>
            <a:gs pos="100000">
              <a:schemeClr val="accent5">
                <a:hueOff val="-8729770"/>
                <a:satOff val="34985"/>
                <a:lumOff val="758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729770"/>
              <a:satOff val="34985"/>
              <a:lumOff val="7582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5DB695-370E-4FA7-B9AE-F7BB226A9EAA}">
      <dsp:nvSpPr>
        <dsp:cNvPr id="0" name=""/>
        <dsp:cNvSpPr/>
      </dsp:nvSpPr>
      <dsp:spPr>
        <a:xfrm>
          <a:off x="1397273" y="3225453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9030797"/>
                <a:satOff val="36192"/>
                <a:lumOff val="784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797"/>
                <a:satOff val="36192"/>
                <a:lumOff val="784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797"/>
                <a:satOff val="36192"/>
                <a:lumOff val="784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030797"/>
              <a:satOff val="36192"/>
              <a:lumOff val="7844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6DF217-3EC3-4866-AEAC-11E980C81B39}">
      <dsp:nvSpPr>
        <dsp:cNvPr id="0" name=""/>
        <dsp:cNvSpPr/>
      </dsp:nvSpPr>
      <dsp:spPr>
        <a:xfrm>
          <a:off x="1044389" y="3225453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9331823"/>
                <a:satOff val="37398"/>
                <a:lumOff val="8105"/>
                <a:alphaOff val="0"/>
                <a:shade val="51000"/>
                <a:satMod val="130000"/>
              </a:schemeClr>
            </a:gs>
            <a:gs pos="80000">
              <a:schemeClr val="accent5">
                <a:hueOff val="-9331823"/>
                <a:satOff val="37398"/>
                <a:lumOff val="8105"/>
                <a:alphaOff val="0"/>
                <a:shade val="93000"/>
                <a:satMod val="130000"/>
              </a:schemeClr>
            </a:gs>
            <a:gs pos="100000">
              <a:schemeClr val="accent5">
                <a:hueOff val="-9331823"/>
                <a:satOff val="37398"/>
                <a:lumOff val="810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331823"/>
              <a:satOff val="37398"/>
              <a:lumOff val="8105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995683-A185-4E21-9375-B4C07ED25C0A}">
      <dsp:nvSpPr>
        <dsp:cNvPr id="0" name=""/>
        <dsp:cNvSpPr/>
      </dsp:nvSpPr>
      <dsp:spPr>
        <a:xfrm>
          <a:off x="690930" y="3225453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9632850"/>
                <a:satOff val="38605"/>
                <a:lumOff val="8367"/>
                <a:alphaOff val="0"/>
                <a:shade val="51000"/>
                <a:satMod val="130000"/>
              </a:schemeClr>
            </a:gs>
            <a:gs pos="80000">
              <a:schemeClr val="accent5">
                <a:hueOff val="-9632850"/>
                <a:satOff val="38605"/>
                <a:lumOff val="8367"/>
                <a:alphaOff val="0"/>
                <a:shade val="93000"/>
                <a:satMod val="130000"/>
              </a:schemeClr>
            </a:gs>
            <a:gs pos="100000">
              <a:schemeClr val="accent5">
                <a:hueOff val="-9632850"/>
                <a:satOff val="38605"/>
                <a:lumOff val="836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632850"/>
              <a:satOff val="38605"/>
              <a:lumOff val="8367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C0DF6-D31D-453E-8FA9-6B7B2B3BCDED}">
      <dsp:nvSpPr>
        <dsp:cNvPr id="0" name=""/>
        <dsp:cNvSpPr/>
      </dsp:nvSpPr>
      <dsp:spPr>
        <a:xfrm>
          <a:off x="338046" y="3225453"/>
          <a:ext cx="165216" cy="16521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9D9AA8-6071-4085-A5BC-CB71EEC959E2}">
      <dsp:nvSpPr>
        <dsp:cNvPr id="0" name=""/>
        <dsp:cNvSpPr/>
      </dsp:nvSpPr>
      <dsp:spPr>
        <a:xfrm>
          <a:off x="336895" y="2798831"/>
          <a:ext cx="1936544" cy="424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Suburban</a:t>
          </a:r>
          <a:endParaRPr lang="en-US" sz="2100" kern="1200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36895" y="2798831"/>
        <a:ext cx="1936544" cy="424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414" cy="465455"/>
          </a:xfrm>
          <a:prstGeom prst="rect">
            <a:avLst/>
          </a:prstGeom>
        </p:spPr>
        <p:txBody>
          <a:bodyPr vert="horz" lIns="93483" tIns="46742" rIns="93483" bIns="46742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 Light" panose="020B0502040204020203" pitchFamily="34" charset="0"/>
              </a:rPr>
              <a:t>Update of Broward County Land Use Plan and Comprehensive Plan Kickoff Meeting</a:t>
            </a:r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83" tIns="46742" rIns="93483" bIns="46742" rtlCol="0"/>
          <a:lstStyle>
            <a:lvl1pPr algn="r">
              <a:defRPr sz="1200"/>
            </a:lvl1pPr>
          </a:lstStyle>
          <a:p>
            <a:fld id="{07010542-CB9B-4945-B25B-C99F301313AE}" type="datetimeFigureOut">
              <a:rPr lang="en-US" smtClean="0">
                <a:latin typeface="Segoe UI Light" panose="020B0502040204020203" pitchFamily="34" charset="0"/>
              </a:rPr>
              <a:t>2/25/2015</a:t>
            </a:fld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29"/>
            <a:ext cx="3056414" cy="465455"/>
          </a:xfrm>
          <a:prstGeom prst="rect">
            <a:avLst/>
          </a:prstGeom>
        </p:spPr>
        <p:txBody>
          <a:bodyPr vert="horz" lIns="93483" tIns="46742" rIns="93483" bIns="46742" rtlCol="0" anchor="b"/>
          <a:lstStyle>
            <a:lvl1pPr algn="l">
              <a:defRPr sz="1200"/>
            </a:lvl1pPr>
          </a:lstStyle>
          <a:p>
            <a:r>
              <a:rPr lang="en-US" dirty="0" smtClean="0"/>
              <a:t>Broward County Transit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83" tIns="46742" rIns="93483" bIns="46742" rtlCol="0" anchor="b"/>
          <a:lstStyle>
            <a:lvl1pPr algn="r">
              <a:defRPr sz="1200"/>
            </a:lvl1pPr>
          </a:lstStyle>
          <a:p>
            <a:fld id="{F49C4252-0AC2-4CB4-929D-CFED9FC9D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5757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414" cy="465455"/>
          </a:xfrm>
          <a:prstGeom prst="rect">
            <a:avLst/>
          </a:prstGeom>
        </p:spPr>
        <p:txBody>
          <a:bodyPr vert="horz" lIns="93483" tIns="46742" rIns="93483" bIns="46742" rtlCol="0"/>
          <a:lstStyle>
            <a:lvl1pPr algn="l">
              <a:defRPr sz="1200"/>
            </a:lvl1pPr>
          </a:lstStyle>
          <a:p>
            <a:r>
              <a:rPr lang="en-US" dirty="0" smtClean="0"/>
              <a:t>Transit, Complete Streets, and Land Use: The Path to Enhanced Livability and Economic Vitality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83" tIns="46742" rIns="93483" bIns="46742" rtlCol="0"/>
          <a:lstStyle>
            <a:lvl1pPr algn="r">
              <a:defRPr sz="1200"/>
            </a:lvl1pPr>
          </a:lstStyle>
          <a:p>
            <a:fld id="{54125F70-31E2-405D-AF33-B023EC30A594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83" tIns="46742" rIns="93483" bIns="467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83" tIns="46742" rIns="93483" bIns="467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56414" cy="465455"/>
          </a:xfrm>
          <a:prstGeom prst="rect">
            <a:avLst/>
          </a:prstGeom>
        </p:spPr>
        <p:txBody>
          <a:bodyPr vert="horz" lIns="93483" tIns="46742" rIns="93483" bIns="46742" rtlCol="0" anchor="b"/>
          <a:lstStyle>
            <a:lvl1pPr algn="l">
              <a:defRPr sz="1200"/>
            </a:lvl1pPr>
          </a:lstStyle>
          <a:p>
            <a:r>
              <a:rPr lang="en-US" dirty="0" smtClean="0"/>
              <a:t>Broward County Transit Division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83" tIns="46742" rIns="93483" bIns="46742" rtlCol="0" anchor="b"/>
          <a:lstStyle>
            <a:lvl1pPr algn="r">
              <a:defRPr sz="1200"/>
            </a:lvl1pPr>
          </a:lstStyle>
          <a:p>
            <a:fld id="{CA95EFFD-6313-4D86-A2A3-B99192978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7447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4" y="1267486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3" y="201704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1732083" y="5235453"/>
            <a:ext cx="2625969" cy="228600"/>
          </a:xfrm>
          <a:prstGeom prst="rect">
            <a:avLst/>
          </a:prstGeom>
        </p:spPr>
        <p:txBody>
          <a:bodyPr/>
          <a:lstStyle/>
          <a:p>
            <a:fld id="{63D94A6E-52C5-4F30-B937-0E51F31FCADE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71" y="236416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8FE16CA-FE09-47B2-8E97-141BDE35B9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1732083" y="5235453"/>
            <a:ext cx="2625969" cy="228600"/>
          </a:xfrm>
          <a:prstGeom prst="rect">
            <a:avLst/>
          </a:prstGeom>
        </p:spPr>
        <p:txBody>
          <a:bodyPr/>
          <a:lstStyle/>
          <a:p>
            <a:fld id="{39DA24BF-03BF-4A27-B894-940B7E1D78FC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16CA-FE09-47B2-8E97-141BDE35B9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1732083" y="5235453"/>
            <a:ext cx="2625969" cy="228600"/>
          </a:xfrm>
          <a:prstGeom prst="rect">
            <a:avLst/>
          </a:prstGeom>
        </p:spPr>
        <p:txBody>
          <a:bodyPr/>
          <a:lstStyle/>
          <a:p>
            <a:fld id="{A9A58A5C-889D-48A2-B63C-07A0779671AF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16CA-FE09-47B2-8E97-141BDE35B9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FE16CA-FE09-47B2-8E97-141BDE35B9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1792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ED0-9380-4858-9A99-181F21D4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D338-801F-4571-B6DD-6AC5D1D3D0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1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ED0-9380-4858-9A99-181F21D4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D338-801F-4571-B6DD-6AC5D1D3D0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43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ED0-9380-4858-9A99-181F21D4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D338-801F-4571-B6DD-6AC5D1D3D0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20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ED0-9380-4858-9A99-181F21D4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D338-801F-4571-B6DD-6AC5D1D3D0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30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ED0-9380-4858-9A99-181F21D4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D338-801F-4571-B6DD-6AC5D1D3D0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99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ED0-9380-4858-9A99-181F21D4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D338-801F-4571-B6DD-6AC5D1D3D0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32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ED0-9380-4858-9A99-181F21D4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D338-801F-4571-B6DD-6AC5D1D3D0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7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-1732083" y="5235453"/>
            <a:ext cx="2625969" cy="228600"/>
          </a:xfrm>
          <a:prstGeom prst="rect">
            <a:avLst/>
          </a:prstGeom>
        </p:spPr>
        <p:txBody>
          <a:bodyPr/>
          <a:lstStyle/>
          <a:p>
            <a:fld id="{4A046C0C-FEA1-49AF-9D67-F1A054DA2712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FE16CA-FE09-47B2-8E97-141BDE35B9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ED0-9380-4858-9A99-181F21D4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D338-801F-4571-B6DD-6AC5D1D3D0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05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ED0-9380-4858-9A99-181F21D4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D338-801F-4571-B6DD-6AC5D1D3D0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50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ED0-9380-4858-9A99-181F21D4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D338-801F-4571-B6DD-6AC5D1D3D0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01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0ED0-9380-4858-9A99-181F21D4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D338-801F-4571-B6DD-6AC5D1D3D0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7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 rot="16200000">
            <a:off x="-1732083" y="5235453"/>
            <a:ext cx="2625969" cy="228600"/>
          </a:xfrm>
          <a:prstGeom prst="rect">
            <a:avLst/>
          </a:prstGeom>
        </p:spPr>
        <p:txBody>
          <a:bodyPr/>
          <a:lstStyle/>
          <a:p>
            <a:fld id="{61B3F20C-DB7A-491A-ACA0-1C71631D4222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FE16CA-FE09-47B2-8E97-141BDE35B9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1732083" y="5235453"/>
            <a:ext cx="2625969" cy="228600"/>
          </a:xfrm>
          <a:prstGeom prst="rect">
            <a:avLst/>
          </a:prstGeom>
        </p:spPr>
        <p:txBody>
          <a:bodyPr/>
          <a:lstStyle/>
          <a:p>
            <a:fld id="{F85212E3-4766-4EF9-8CFE-3E4317F7428C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16CA-FE09-47B2-8E97-141BDE35B9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2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-1732083" y="5235453"/>
            <a:ext cx="2625969" cy="228600"/>
          </a:xfrm>
          <a:prstGeom prst="rect">
            <a:avLst/>
          </a:prstGeom>
        </p:spPr>
        <p:txBody>
          <a:bodyPr/>
          <a:lstStyle/>
          <a:p>
            <a:fld id="{D1AA1F18-92C9-41A1-817B-3460C7866204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16CA-FE09-47B2-8E97-141BDE35B9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-1732083" y="5235453"/>
            <a:ext cx="2625969" cy="228600"/>
          </a:xfrm>
          <a:prstGeom prst="rect">
            <a:avLst/>
          </a:prstGeom>
        </p:spPr>
        <p:txBody>
          <a:bodyPr/>
          <a:lstStyle/>
          <a:p>
            <a:fld id="{3603C950-86BD-469A-93BD-1D54733F0F3E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16CA-FE09-47B2-8E97-141BDE35B9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1732083" y="5235453"/>
            <a:ext cx="2625969" cy="228600"/>
          </a:xfrm>
          <a:prstGeom prst="rect">
            <a:avLst/>
          </a:prstGeom>
        </p:spPr>
        <p:txBody>
          <a:bodyPr/>
          <a:lstStyle/>
          <a:p>
            <a:fld id="{B9D2DA93-3454-411F-8FA8-58AB98F19C5F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FE16CA-FE09-47B2-8E97-141BDE35B9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2" y="395287"/>
            <a:ext cx="3008313" cy="1162051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2" y="1557338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>
          <a:xfrm rot="16200000">
            <a:off x="-1732083" y="5235453"/>
            <a:ext cx="2625969" cy="228600"/>
          </a:xfrm>
          <a:prstGeom prst="rect">
            <a:avLst/>
          </a:prstGeom>
        </p:spPr>
        <p:txBody>
          <a:bodyPr/>
          <a:lstStyle/>
          <a:p>
            <a:fld id="{E80945BA-BB1C-4639-911C-6AAF435A6B1F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FE16CA-FE09-47B2-8E97-141BDE35B9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7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1"/>
            <a:ext cx="5867400" cy="4081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1732083" y="5235453"/>
            <a:ext cx="2625969" cy="228600"/>
          </a:xfrm>
          <a:prstGeom prst="rect">
            <a:avLst/>
          </a:prstGeom>
        </p:spPr>
        <p:txBody>
          <a:bodyPr/>
          <a:lstStyle/>
          <a:p>
            <a:fld id="{5C17DB31-24FA-45EC-96BF-389C0538031A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16CA-FE09-47B2-8E97-141BDE35B9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883" y="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8FE16CA-FE09-47B2-8E97-141BDE35B9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67476"/>
            <a:ext cx="781050" cy="390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7200" b="0" kern="1200" cap="none" spc="0">
          <a:ln>
            <a:noFill/>
          </a:ln>
          <a:solidFill>
            <a:schemeClr val="tx1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60ED0-9380-4858-9A99-181F21D4F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D338-801F-4571-B6DD-6AC5D1D3D0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BrowardPlanni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215267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City of Dania Beach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Commission Meeting</a:t>
            </a:r>
          </a:p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</a:rPr>
              <a:t>March 10,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</a:rPr>
              <a:t>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7" y="1295400"/>
            <a:ext cx="8099105" cy="109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31487"/>
            <a:ext cx="9143999" cy="3978713"/>
            <a:chOff x="78963" y="2405853"/>
            <a:chExt cx="8967247" cy="38588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963" y="2405853"/>
              <a:ext cx="4481043" cy="383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378" b="-668"/>
            <a:stretch/>
          </p:blipFill>
          <p:spPr>
            <a:xfrm>
              <a:off x="3428999" y="2405853"/>
              <a:ext cx="5617211" cy="38588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Rectangle 3"/>
          <p:cNvSpPr/>
          <p:nvPr/>
        </p:nvSpPr>
        <p:spPr>
          <a:xfrm>
            <a:off x="533400" y="482025"/>
            <a:ext cx="4864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Downtown Fort Lauderdale</a:t>
            </a:r>
            <a:endParaRPr lang="en-US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968425"/>
            <a:ext cx="7620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Credit this photo: 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State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Archives of Florida, 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Florida Memory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, http://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floridamemory.com/items/show/28584 &amp; sunny.org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5392510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</a:rPr>
              <a:t>1920s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69368" y="5392510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2000s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8202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Port Everglades</a:t>
            </a:r>
            <a:endParaRPr lang="en-US" sz="1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968425"/>
            <a:ext cx="7620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Credit this photo: 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State Archives of Florida, 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Florida Memory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, http://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rPr>
              <a:t>floridamemory.com/items/show/1188 &amp; FPL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5392510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1930s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9368" y="5392510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2016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2" name="Picture 2" descr="Port Everglades in Broward County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486"/>
            <a:ext cx="4523911" cy="396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sun-sentinel.com/media/photo/2011-07/244868000-181406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r="9252"/>
          <a:stretch/>
        </p:blipFill>
        <p:spPr bwMode="auto">
          <a:xfrm>
            <a:off x="4523910" y="1431486"/>
            <a:ext cx="4620090" cy="396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City</a:t>
            </a: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Dania Beach – Dixie Highway</a:t>
            </a:r>
            <a:endParaRPr lang="en-US" sz="3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16CA-FE09-47B2-8E97-141BDE35B91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053388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071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algn="ctr"/>
            <a:r>
              <a:rPr lang="en-US" sz="4800" dirty="0" smtClean="0">
                <a:solidFill>
                  <a:srgbClr val="2DC8FF"/>
                </a:solidFill>
                <a:latin typeface="Segoe UI Light" panose="020B0502040204020203" pitchFamily="34" charset="0"/>
              </a:rPr>
              <a:t>Issues in the 21</a:t>
            </a:r>
            <a:r>
              <a:rPr lang="en-US" sz="4800" baseline="30000" dirty="0" smtClean="0">
                <a:solidFill>
                  <a:srgbClr val="2DC8FF"/>
                </a:solidFill>
                <a:latin typeface="Segoe UI Light" panose="020B0502040204020203" pitchFamily="34" charset="0"/>
              </a:rPr>
              <a:t>st</a:t>
            </a:r>
            <a:r>
              <a:rPr lang="en-US" sz="4800" dirty="0" smtClean="0">
                <a:solidFill>
                  <a:srgbClr val="2DC8FF"/>
                </a:solidFill>
                <a:latin typeface="Segoe UI Light" panose="020B0502040204020203" pitchFamily="34" charset="0"/>
              </a:rPr>
              <a:t> Century:</a:t>
            </a:r>
            <a:br>
              <a:rPr lang="en-US" sz="4800" dirty="0" smtClean="0">
                <a:solidFill>
                  <a:srgbClr val="2DC8FF"/>
                </a:solidFill>
                <a:latin typeface="Segoe UI Light" panose="020B0502040204020203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Disconnect with the 1970’s “vision”</a:t>
            </a:r>
            <a:endParaRPr lang="en-US" sz="40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392696"/>
            <a:ext cx="1333416" cy="132230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278044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6989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Climate Change</a:t>
            </a:r>
          </a:p>
        </p:txBody>
      </p:sp>
      <p:pic>
        <p:nvPicPr>
          <p:cNvPr id="8" name="Picture 2" descr="http://www.trbimg.com/img-508f000f/turbine/sandy-1029m.jpg-20121029/6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85" b="4439"/>
          <a:stretch/>
        </p:blipFill>
        <p:spPr bwMode="auto">
          <a:xfrm>
            <a:off x="0" y="1905000"/>
            <a:ext cx="913055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7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69893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Affordable Housing</a:t>
            </a:r>
          </a:p>
          <a:p>
            <a:r>
              <a:rPr lang="en-US" sz="2400" dirty="0" smtClean="0">
                <a:solidFill>
                  <a:srgbClr val="57D3FF"/>
                </a:solidFill>
                <a:latin typeface="Segoe UI Light" panose="020B0502040204020203" pitchFamily="34" charset="0"/>
              </a:rPr>
              <a:t>October 2006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sym typeface="Wingdings"/>
              </a:rPr>
              <a:t></a:t>
            </a:r>
            <a:r>
              <a:rPr lang="en-US" sz="2400" dirty="0" smtClean="0">
                <a:solidFill>
                  <a:srgbClr val="00B0F0"/>
                </a:solidFill>
                <a:latin typeface="Segoe UI Light" panose="020B0502040204020203" pitchFamily="34" charset="0"/>
                <a:sym typeface="Wingdings"/>
              </a:rPr>
              <a:t> </a:t>
            </a:r>
            <a:r>
              <a:rPr lang="en-US" sz="2400" dirty="0" smtClean="0">
                <a:solidFill>
                  <a:srgbClr val="57D3FF"/>
                </a:solidFill>
                <a:latin typeface="Segoe UI Light" panose="020B0502040204020203" pitchFamily="34" charset="0"/>
                <a:sym typeface="Wingdings"/>
              </a:rPr>
              <a:t>FOR SALE: ONLY $500,000!</a:t>
            </a:r>
          </a:p>
          <a:p>
            <a:r>
              <a:rPr lang="en-US" sz="2400" dirty="0" smtClean="0">
                <a:solidFill>
                  <a:srgbClr val="57D3FF"/>
                </a:solidFill>
                <a:latin typeface="Segoe UI Light" panose="020B0502040204020203" pitchFamily="34" charset="0"/>
                <a:sym typeface="Wingdings"/>
              </a:rPr>
              <a:t>NOT WATERFRONT </a:t>
            </a:r>
            <a:endParaRPr lang="en-US" sz="2400" dirty="0">
              <a:solidFill>
                <a:srgbClr val="57D3FF"/>
              </a:solidFill>
              <a:latin typeface="Segoe UI Light" panose="020B0502040204020203" pitchFamily="34" charset="0"/>
            </a:endParaRPr>
          </a:p>
        </p:txBody>
      </p:sp>
      <p:pic>
        <p:nvPicPr>
          <p:cNvPr id="8" name="Picture 7" descr="http://www.mikeclevenger.com/wp-content/uploads/2014/06/House-Falling-Down-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81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6989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Complete Streets and Transit</a:t>
            </a:r>
          </a:p>
        </p:txBody>
      </p:sp>
      <p:pic>
        <p:nvPicPr>
          <p:cNvPr id="5" name="Picture 4" descr="http://upload.wikimedia.org/wikipedia/commons/a/a4/Moscow_traffic_conges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5029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80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6989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Barrier Island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220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6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6989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Post Disaster</a:t>
            </a:r>
          </a:p>
        </p:txBody>
      </p:sp>
      <p:pic>
        <p:nvPicPr>
          <p:cNvPr id="5" name="Picture 4" descr="http://www.ri.salford.ac.uk/peterbarrett/resources/uploads/Image/IMAGEFRONTDI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8048"/>
            <a:ext cx="9144000" cy="4949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85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WEIHRAUCH\AppData\Local\Microsoft\Windows\Temporary Internet Files\Content.IE5\I168QJGI\MP900442223[1]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" y="0"/>
            <a:ext cx="9144000" cy="68549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FE16CA-FE09-47B2-8E97-141BDE35B91E}" type="slidenum">
              <a:rPr lang="en-US" smtClean="0">
                <a:latin typeface="Segoe UI Light" panose="020B0502040204020203" pitchFamily="34" charset="0"/>
              </a:rPr>
              <a:pPr/>
              <a:t>19</a:t>
            </a:fld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6989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Intergovernmental Relations</a:t>
            </a:r>
          </a:p>
        </p:txBody>
      </p:sp>
    </p:spTree>
    <p:extLst>
      <p:ext uri="{BB962C8B-B14F-4D97-AF65-F5344CB8AC3E}">
        <p14:creationId xmlns:p14="http://schemas.microsoft.com/office/powerpoint/2010/main" val="210472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1981201"/>
            <a:ext cx="533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DC8FF"/>
                </a:solidFill>
                <a:latin typeface="Segoe UI Light" panose="020B0502040204020203" pitchFamily="34" charset="0"/>
              </a:rPr>
              <a:t>Overview of Planning and Development in Broward County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6819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ker.com/cliparts/L/s/A/M/D/w/crossroads-no-words-md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07757" y="6096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4659868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We are at a crossroads</a:t>
            </a:r>
            <a:endParaRPr lang="en-US" sz="4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4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560486"/>
              </p:ext>
            </p:extLst>
          </p:nvPr>
        </p:nvGraphicFramePr>
        <p:xfrm>
          <a:off x="152400" y="1371600"/>
          <a:ext cx="8839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35116" y="4953000"/>
            <a:ext cx="6942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</a:rPr>
              <a:t>By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</a:rPr>
              <a:t>2040,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</a:rPr>
              <a:t>Broward will have </a:t>
            </a:r>
          </a:p>
          <a:p>
            <a:pPr algn="ctr"/>
            <a:r>
              <a:rPr lang="en-US" sz="6000" dirty="0">
                <a:solidFill>
                  <a:srgbClr val="2DC8FF"/>
                </a:solidFill>
                <a:latin typeface="Segoe UI Light" panose="020B0502040204020203" pitchFamily="34" charset="0"/>
              </a:rPr>
              <a:t>250,000</a:t>
            </a:r>
          </a:p>
          <a:p>
            <a:pPr algn="ctr"/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</a:rPr>
              <a:t>new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</a:rPr>
              <a:t>residents. 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-152400"/>
            <a:ext cx="9144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0" kern="1200" cap="none" spc="0" baseline="0">
                <a:ln w="12700">
                  <a:solidFill>
                    <a:schemeClr val="tx2"/>
                  </a:solidFill>
                </a:ln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n>
                  <a:noFill/>
                </a:ln>
                <a:solidFill>
                  <a:schemeClr val="accent6"/>
                </a:solidFill>
                <a:latin typeface="Segoe UI Light" panose="020B0502040204020203" pitchFamily="34" charset="0"/>
              </a:rPr>
              <a:t>Future Growth</a:t>
            </a:r>
            <a:endParaRPr lang="en-US" sz="4000" dirty="0">
              <a:ln>
                <a:noFill/>
              </a:ln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1949" y="0"/>
            <a:ext cx="3424343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0" kern="1200" cap="none" spc="0" baseline="0">
                <a:ln w="12700">
                  <a:solidFill>
                    <a:schemeClr val="tx2"/>
                  </a:solidFill>
                </a:ln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n>
                  <a:noFill/>
                </a:ln>
                <a:solidFill>
                  <a:srgbClr val="2DC8FF"/>
                </a:solidFill>
                <a:latin typeface="Segoe UI Light" panose="020B0502040204020203" pitchFamily="34" charset="0"/>
              </a:rPr>
              <a:t>Today</a:t>
            </a:r>
            <a:r>
              <a:rPr lang="en-US" sz="5400" dirty="0" smtClean="0">
                <a:ln>
                  <a:noFill/>
                </a:ln>
                <a:solidFill>
                  <a:srgbClr val="57D3FF"/>
                </a:solidFill>
                <a:latin typeface="Segoe UI Light" panose="020B0502040204020203" pitchFamily="34" charset="0"/>
              </a:rPr>
              <a:t> </a:t>
            </a:r>
            <a:endParaRPr lang="en-US" sz="5400" dirty="0">
              <a:ln>
                <a:noFill/>
              </a:ln>
              <a:solidFill>
                <a:srgbClr val="57D3FF"/>
              </a:solidFill>
              <a:latin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0" t="28187" r="31851" b="26793"/>
          <a:stretch/>
        </p:blipFill>
        <p:spPr>
          <a:xfrm>
            <a:off x="274080" y="2971799"/>
            <a:ext cx="3688320" cy="3673365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2" t="46264" r="18624" b="8334"/>
          <a:stretch/>
        </p:blipFill>
        <p:spPr bwMode="auto">
          <a:xfrm>
            <a:off x="4619296" y="302868"/>
            <a:ext cx="4219904" cy="419314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1905000" y="302868"/>
            <a:ext cx="2714296" cy="3888133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5000" y="4419600"/>
            <a:ext cx="2714296" cy="7641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62148" y="5048071"/>
            <a:ext cx="5577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With the undevelopable Everglades to the west and Atlantic Ocean to the east, Broward County is almost built out. 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573" y="1222245"/>
            <a:ext cx="3459720" cy="2206755"/>
          </a:xfrm>
          <a:prstGeom prst="rect">
            <a:avLst/>
          </a:prstGeom>
          <a:noFill/>
          <a:ln w="1587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54000" dist="38100" dir="2700000" sx="103000" sy="103000" algn="tl" rotWithShape="0">
              <a:prstClr val="black">
                <a:alpha val="82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905000" y="4191001"/>
            <a:ext cx="213240" cy="2285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Segoe UI Light" panose="020B0502040204020203" pitchFamily="34" charset="0"/>
              </a:rPr>
              <a:t>Ad Hoc Steering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4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3200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Intergovernmental </a:t>
            </a:r>
            <a:r>
              <a:rPr lang="en-US" sz="3200" dirty="0">
                <a:solidFill>
                  <a:schemeClr val="accent6"/>
                </a:solidFill>
                <a:latin typeface="Segoe UI Light" panose="020B0502040204020203" pitchFamily="34" charset="0"/>
              </a:rPr>
              <a:t>Coordination / Statutory </a:t>
            </a:r>
            <a:r>
              <a:rPr lang="en-US" sz="3200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Requirements</a:t>
            </a:r>
          </a:p>
          <a:p>
            <a:pPr marL="0" lvl="1" indent="0">
              <a:buNone/>
            </a:pPr>
            <a:r>
              <a:rPr lang="en-US" sz="3200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Redevelopment</a:t>
            </a:r>
          </a:p>
          <a:p>
            <a:pPr marL="0" lvl="1" indent="0">
              <a:buNone/>
            </a:pPr>
            <a:r>
              <a:rPr lang="en-US" sz="3200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Housing</a:t>
            </a:r>
          </a:p>
          <a:p>
            <a:pPr marL="0" lvl="1" indent="0">
              <a:buNone/>
            </a:pPr>
            <a:r>
              <a:rPr lang="en-US" sz="3200" dirty="0">
                <a:solidFill>
                  <a:schemeClr val="accent1"/>
                </a:solidFill>
                <a:latin typeface="Segoe UI Light" panose="020B0502040204020203" pitchFamily="34" charset="0"/>
              </a:rPr>
              <a:t>Natural, Recreational, and Historic </a:t>
            </a:r>
            <a:r>
              <a:rPr lang="en-US" sz="3200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Resources</a:t>
            </a:r>
          </a:p>
          <a:p>
            <a:pPr marL="0" lvl="1" indent="0">
              <a:buNone/>
            </a:pPr>
            <a:r>
              <a:rPr lang="en-US" sz="3200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Transportation</a:t>
            </a:r>
          </a:p>
          <a:p>
            <a:pPr marL="0" lvl="1" indent="0">
              <a:buNone/>
            </a:pPr>
            <a:r>
              <a:rPr lang="en-US" sz="3200" dirty="0">
                <a:solidFill>
                  <a:schemeClr val="accent1"/>
                </a:solidFill>
                <a:latin typeface="Segoe UI Light" panose="020B0502040204020203" pitchFamily="34" charset="0"/>
              </a:rPr>
              <a:t>Public Facilities – Non </a:t>
            </a:r>
            <a:r>
              <a:rPr lang="en-US" sz="3200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Transportation</a:t>
            </a:r>
          </a:p>
          <a:p>
            <a:pPr marL="0" lvl="1" indent="0">
              <a:buNone/>
            </a:pPr>
            <a:r>
              <a:rPr lang="en-US" sz="3200" dirty="0">
                <a:solidFill>
                  <a:schemeClr val="accent6"/>
                </a:solidFill>
                <a:latin typeface="Segoe UI Light" panose="020B0502040204020203" pitchFamily="34" charset="0"/>
              </a:rPr>
              <a:t>Disaster Prevention and Emergency Management</a:t>
            </a:r>
            <a:endParaRPr lang="en-US" sz="3200" dirty="0" smtClean="0">
              <a:solidFill>
                <a:schemeClr val="accent6"/>
              </a:solidFill>
              <a:latin typeface="Segoe UI Light" panose="020B0502040204020203" pitchFamily="34" charset="0"/>
            </a:endParaRPr>
          </a:p>
          <a:p>
            <a:pPr marL="0" lvl="1" indent="0">
              <a:buNone/>
            </a:pPr>
            <a:endParaRPr lang="en-US" dirty="0" smtClean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marL="0" lvl="1" indent="0">
              <a:buNone/>
            </a:pPr>
            <a:endParaRPr lang="en-US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Initial </a:t>
            </a:r>
            <a:r>
              <a:rPr lang="en-US" smtClean="0">
                <a:solidFill>
                  <a:srgbClr val="FF9933"/>
                </a:solidFill>
              </a:rPr>
              <a:t>Feedback Highlights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7924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</a:rPr>
              <a:t>●  	Streamline </a:t>
            </a:r>
            <a:r>
              <a:rPr lang="en-US" sz="2800" dirty="0">
                <a:solidFill>
                  <a:schemeClr val="bg1"/>
                </a:solidFill>
              </a:rPr>
              <a:t>County Land Use Plan amendment </a:t>
            </a:r>
            <a:r>
              <a:rPr lang="en-US" sz="2800" dirty="0" smtClean="0">
                <a:solidFill>
                  <a:schemeClr val="bg1"/>
                </a:solidFill>
              </a:rPr>
              <a:t>	process</a:t>
            </a:r>
            <a:endParaRPr lang="en-US" sz="2800" dirty="0">
              <a:solidFill>
                <a:schemeClr val="bg1"/>
              </a:solidFill>
            </a:endParaRP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● </a:t>
            </a:r>
            <a:r>
              <a:rPr lang="en-US" sz="2800" dirty="0" smtClean="0">
                <a:solidFill>
                  <a:schemeClr val="bg1"/>
                </a:solidFill>
              </a:rPr>
              <a:t>	Develop </a:t>
            </a:r>
            <a:r>
              <a:rPr lang="en-US" sz="2800" dirty="0">
                <a:solidFill>
                  <a:schemeClr val="bg1"/>
                </a:solidFill>
              </a:rPr>
              <a:t>thresholds to require County Land Use </a:t>
            </a:r>
            <a:r>
              <a:rPr lang="en-US" sz="2800" dirty="0" smtClean="0">
                <a:solidFill>
                  <a:schemeClr val="bg1"/>
                </a:solidFill>
              </a:rPr>
              <a:t>	Plan </a:t>
            </a:r>
            <a:r>
              <a:rPr lang="en-US" sz="2800" dirty="0">
                <a:solidFill>
                  <a:schemeClr val="bg1"/>
                </a:solidFill>
              </a:rPr>
              <a:t>amendment process for only proposed </a:t>
            </a:r>
            <a:r>
              <a:rPr lang="en-US" sz="2800" dirty="0" smtClean="0">
                <a:solidFill>
                  <a:schemeClr val="bg1"/>
                </a:solidFill>
              </a:rPr>
              <a:t>	development </a:t>
            </a:r>
            <a:r>
              <a:rPr lang="en-US" sz="2800" dirty="0">
                <a:solidFill>
                  <a:schemeClr val="bg1"/>
                </a:solidFill>
              </a:rPr>
              <a:t>that is regional in scope or </a:t>
            </a:r>
            <a:r>
              <a:rPr lang="en-US" sz="2800" dirty="0" smtClean="0">
                <a:solidFill>
                  <a:schemeClr val="bg1"/>
                </a:solidFill>
              </a:rPr>
              <a:t>	significantly </a:t>
            </a:r>
            <a:r>
              <a:rPr lang="en-US" sz="2800" dirty="0">
                <a:solidFill>
                  <a:schemeClr val="bg1"/>
                </a:solidFill>
              </a:rPr>
              <a:t>impacts adjacent municipalities. </a:t>
            </a: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● </a:t>
            </a:r>
            <a:r>
              <a:rPr lang="en-US" sz="2800" dirty="0" smtClean="0">
                <a:solidFill>
                  <a:schemeClr val="bg1"/>
                </a:solidFill>
              </a:rPr>
              <a:t>	Allow </a:t>
            </a:r>
            <a:r>
              <a:rPr lang="en-US" sz="2800" dirty="0">
                <a:solidFill>
                  <a:schemeClr val="bg1"/>
                </a:solidFill>
              </a:rPr>
              <a:t>property development rights to be </a:t>
            </a:r>
            <a:r>
              <a:rPr lang="en-US" sz="2800" dirty="0" smtClean="0">
                <a:solidFill>
                  <a:schemeClr val="bg1"/>
                </a:solidFill>
              </a:rPr>
              <a:t>	transferred </a:t>
            </a:r>
            <a:r>
              <a:rPr lang="en-US" sz="2800" dirty="0">
                <a:solidFill>
                  <a:schemeClr val="bg1"/>
                </a:solidFill>
              </a:rPr>
              <a:t>to other property (“Transfer of </a:t>
            </a:r>
            <a:r>
              <a:rPr lang="en-US" sz="2800" dirty="0" smtClean="0">
                <a:solidFill>
                  <a:schemeClr val="bg1"/>
                </a:solidFill>
              </a:rPr>
              <a:t>	Development </a:t>
            </a:r>
            <a:r>
              <a:rPr lang="en-US" sz="2800" dirty="0">
                <a:solidFill>
                  <a:schemeClr val="bg1"/>
                </a:solidFill>
              </a:rPr>
              <a:t>Rights</a:t>
            </a:r>
            <a:r>
              <a:rPr lang="en-US" sz="2800" dirty="0" smtClean="0">
                <a:solidFill>
                  <a:schemeClr val="bg1"/>
                </a:solidFill>
              </a:rPr>
              <a:t>”).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● </a:t>
            </a:r>
            <a:r>
              <a:rPr lang="en-US" sz="2800" dirty="0" smtClean="0">
                <a:solidFill>
                  <a:schemeClr val="bg1"/>
                </a:solidFill>
              </a:rPr>
              <a:t>	Re-evaluate </a:t>
            </a:r>
            <a:r>
              <a:rPr lang="en-US" sz="2800" dirty="0">
                <a:solidFill>
                  <a:schemeClr val="bg1"/>
                </a:solidFill>
              </a:rPr>
              <a:t>and promote walkable and </a:t>
            </a:r>
            <a:r>
              <a:rPr lang="en-US" sz="2800" dirty="0" smtClean="0">
                <a:solidFill>
                  <a:schemeClr val="bg1"/>
                </a:solidFill>
              </a:rPr>
              <a:t>transit-	oriented </a:t>
            </a:r>
            <a:r>
              <a:rPr lang="en-US" sz="2800" dirty="0">
                <a:solidFill>
                  <a:schemeClr val="bg1"/>
                </a:solidFill>
              </a:rPr>
              <a:t>mixed-use land </a:t>
            </a:r>
            <a:r>
              <a:rPr lang="en-US" sz="2800" dirty="0" smtClean="0">
                <a:solidFill>
                  <a:schemeClr val="bg1"/>
                </a:solidFill>
              </a:rPr>
              <a:t>uses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Initial </a:t>
            </a:r>
            <a:r>
              <a:rPr lang="en-US" dirty="0" smtClean="0">
                <a:solidFill>
                  <a:srgbClr val="FF9933"/>
                </a:solidFill>
              </a:rPr>
              <a:t>Feedback Highlights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</a:rPr>
              <a:t>● </a:t>
            </a:r>
            <a:r>
              <a:rPr lang="en-US" sz="2800" dirty="0" smtClean="0">
                <a:solidFill>
                  <a:schemeClr val="bg1"/>
                </a:solidFill>
              </a:rPr>
              <a:t>	Target </a:t>
            </a:r>
            <a:r>
              <a:rPr lang="en-US" sz="2800" dirty="0">
                <a:solidFill>
                  <a:schemeClr val="bg1"/>
                </a:solidFill>
              </a:rPr>
              <a:t>new development toward downtowns </a:t>
            </a:r>
            <a:r>
              <a:rPr lang="en-US" sz="2800" dirty="0" smtClean="0">
                <a:solidFill>
                  <a:schemeClr val="bg1"/>
                </a:solidFill>
              </a:rPr>
              <a:t>	and </a:t>
            </a:r>
            <a:r>
              <a:rPr lang="en-US" sz="2800" dirty="0">
                <a:solidFill>
                  <a:schemeClr val="bg1"/>
                </a:solidFill>
              </a:rPr>
              <a:t>major transit/rail corridors/stations.</a:t>
            </a: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● </a:t>
            </a:r>
            <a:r>
              <a:rPr lang="en-US" sz="2800" dirty="0" smtClean="0">
                <a:solidFill>
                  <a:schemeClr val="bg1"/>
                </a:solidFill>
              </a:rPr>
              <a:t>	Revisit </a:t>
            </a:r>
            <a:r>
              <a:rPr lang="en-US" sz="2800" dirty="0">
                <a:solidFill>
                  <a:schemeClr val="bg1"/>
                </a:solidFill>
              </a:rPr>
              <a:t>the County’s existing general limit of 50 </a:t>
            </a:r>
            <a:r>
              <a:rPr lang="en-US" sz="2800" dirty="0" smtClean="0">
                <a:solidFill>
                  <a:schemeClr val="bg1"/>
                </a:solidFill>
              </a:rPr>
              <a:t>	housing </a:t>
            </a:r>
            <a:r>
              <a:rPr lang="en-US" sz="2800" dirty="0">
                <a:solidFill>
                  <a:schemeClr val="bg1"/>
                </a:solidFill>
              </a:rPr>
              <a:t>units per acre</a:t>
            </a: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● </a:t>
            </a:r>
            <a:r>
              <a:rPr lang="en-US" sz="2800" dirty="0" smtClean="0">
                <a:solidFill>
                  <a:schemeClr val="bg1"/>
                </a:solidFill>
              </a:rPr>
              <a:t>	Enact </a:t>
            </a:r>
            <a:r>
              <a:rPr lang="en-US" sz="2800" dirty="0">
                <a:solidFill>
                  <a:schemeClr val="bg1"/>
                </a:solidFill>
              </a:rPr>
              <a:t>a multi-modal level of service/impact </a:t>
            </a:r>
            <a:r>
              <a:rPr lang="en-US" sz="2800" dirty="0" smtClean="0">
                <a:solidFill>
                  <a:schemeClr val="bg1"/>
                </a:solidFill>
              </a:rPr>
              <a:t>	analysis </a:t>
            </a:r>
            <a:r>
              <a:rPr lang="en-US" sz="2800" dirty="0">
                <a:solidFill>
                  <a:schemeClr val="bg1"/>
                </a:solidFill>
              </a:rPr>
              <a:t>for land use plan amendment review</a:t>
            </a:r>
          </a:p>
          <a:p>
            <a:r>
              <a:rPr lang="en-US" sz="2800" dirty="0">
                <a:solidFill>
                  <a:schemeClr val="bg1"/>
                </a:solidFill>
              </a:rPr>
              <a:t>● </a:t>
            </a:r>
            <a:r>
              <a:rPr lang="en-US" sz="2800" dirty="0" smtClean="0">
                <a:solidFill>
                  <a:schemeClr val="bg1"/>
                </a:solidFill>
              </a:rPr>
              <a:t>	Prioritize </a:t>
            </a:r>
            <a:r>
              <a:rPr lang="en-US" sz="2800" dirty="0">
                <a:solidFill>
                  <a:schemeClr val="bg1"/>
                </a:solidFill>
              </a:rPr>
              <a:t>and strengthen “Complete Streets” </a:t>
            </a:r>
            <a:r>
              <a:rPr lang="en-US" sz="2800" dirty="0" smtClean="0">
                <a:solidFill>
                  <a:schemeClr val="bg1"/>
                </a:solidFill>
              </a:rPr>
              <a:t>	policies countywide.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● </a:t>
            </a:r>
            <a:r>
              <a:rPr lang="en-US" sz="2800" dirty="0" smtClean="0">
                <a:solidFill>
                  <a:schemeClr val="bg1"/>
                </a:solidFill>
              </a:rPr>
              <a:t>	Address the anticipated effects on public 	infrastructure resulting from climate change, 	including sea level rise.</a:t>
            </a:r>
          </a:p>
          <a:p>
            <a:pPr lvl="0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2DC8FF"/>
                </a:solidFill>
              </a:rPr>
              <a:t>Survey Results - Summary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2DC8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●	Transportation is the number one planning 	priority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</a:rPr>
              <a:t>● </a:t>
            </a:r>
            <a:r>
              <a:rPr lang="en-US" dirty="0" smtClean="0">
                <a:solidFill>
                  <a:schemeClr val="bg1"/>
                </a:solidFill>
              </a:rPr>
              <a:t>	Climate Change/Sea Level Rise was a high 	priority across the focus areas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●	Make the BCLUP text and map more user 	friendly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●	Reconsideration of density limitations</a:t>
            </a:r>
          </a:p>
          <a:p>
            <a:pPr marL="0" lvl="0" indent="0">
              <a:buNone/>
            </a:pPr>
            <a:endParaRPr lang="en-US" sz="6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57D3FF"/>
                </a:solidFill>
                <a:sym typeface="Wingdings"/>
              </a:rPr>
              <a:t> </a:t>
            </a:r>
            <a:r>
              <a:rPr lang="en-US" sz="3200" dirty="0">
                <a:solidFill>
                  <a:srgbClr val="57D3FF"/>
                </a:solidFill>
                <a:latin typeface="Gill Sans MT" panose="020B0502020104020203" pitchFamily="34" charset="0"/>
                <a:sym typeface="Wingdings"/>
              </a:rPr>
              <a:t>FRAMEWORK FOR NEXT </a:t>
            </a:r>
            <a:r>
              <a:rPr lang="en-US" sz="3200" dirty="0" smtClean="0">
                <a:solidFill>
                  <a:srgbClr val="57D3FF"/>
                </a:solidFill>
                <a:latin typeface="Gill Sans MT" panose="020B0502020104020203" pitchFamily="34" charset="0"/>
                <a:sym typeface="Wingdings"/>
              </a:rPr>
              <a:t>STEPS</a:t>
            </a:r>
            <a:endParaRPr lang="en-US" sz="3200" dirty="0">
              <a:solidFill>
                <a:srgbClr val="57D3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316413"/>
              </p:ext>
            </p:extLst>
          </p:nvPr>
        </p:nvGraphicFramePr>
        <p:xfrm>
          <a:off x="228600" y="940447"/>
          <a:ext cx="8686800" cy="9509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507353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smtClean="0">
                          <a:solidFill>
                            <a:schemeClr val="bg1"/>
                          </a:solidFill>
                          <a:latin typeface="Futura BdCn BT" panose="020B0706020204020204" pitchFamily="34" charset="0"/>
                        </a:rPr>
                        <a:t>SECTION</a:t>
                      </a:r>
                      <a:r>
                        <a:rPr lang="en-US" sz="3600" b="0" baseline="0" dirty="0" smtClean="0">
                          <a:solidFill>
                            <a:schemeClr val="bg1"/>
                          </a:solidFill>
                          <a:latin typeface="Futura BdCn BT" panose="020B0706020204020204" pitchFamily="34" charset="0"/>
                        </a:rPr>
                        <a:t> 1</a:t>
                      </a:r>
                      <a:endParaRPr lang="en-US" sz="3600" b="0" dirty="0">
                        <a:solidFill>
                          <a:schemeClr val="bg1"/>
                        </a:solidFill>
                        <a:latin typeface="Futura BdCn BT" panose="020B0706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388941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kern="1200" dirty="0" smtClean="0">
                          <a:solidFill>
                            <a:srgbClr val="57D3FF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</a:rPr>
                        <a:t>Highlighted Regional Issues and Strategies </a:t>
                      </a:r>
                    </a:p>
                    <a:p>
                      <a:pPr algn="l"/>
                      <a:endParaRPr lang="en-US" sz="3200" b="0" i="0" kern="1200" dirty="0" smtClean="0">
                        <a:solidFill>
                          <a:srgbClr val="57D3FF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l"/>
                      <a:r>
                        <a:rPr lang="en-US" sz="3200" b="0" i="0" dirty="0" smtClean="0">
                          <a:solidFill>
                            <a:srgbClr val="57D3FF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  <a:sym typeface="Wingdings" panose="05000000000000000000" pitchFamily="2" charset="2"/>
                        </a:rPr>
                        <a:t> </a:t>
                      </a:r>
                      <a:r>
                        <a:rPr lang="en-US" sz="3200" b="0" i="0" dirty="0" smtClean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</a:rPr>
                        <a:t>Multi-Modal Transportation Options</a:t>
                      </a:r>
                    </a:p>
                    <a:p>
                      <a:pPr algn="l"/>
                      <a:r>
                        <a:rPr lang="en-US" sz="3200" b="0" i="0" dirty="0" smtClean="0">
                          <a:solidFill>
                            <a:srgbClr val="57D3FF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  <a:sym typeface="Wingdings" panose="05000000000000000000" pitchFamily="2" charset="2"/>
                        </a:rPr>
                        <a:t> </a:t>
                      </a:r>
                      <a:r>
                        <a:rPr lang="en-US" sz="3200" b="0" i="0" dirty="0" smtClean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</a:rPr>
                        <a:t>Affordable Housing</a:t>
                      </a:r>
                    </a:p>
                    <a:p>
                      <a:pPr algn="l"/>
                      <a:r>
                        <a:rPr lang="en-US" sz="3200" b="0" i="0" dirty="0" smtClean="0">
                          <a:solidFill>
                            <a:srgbClr val="57D3FF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  <a:sym typeface="Wingdings" panose="05000000000000000000" pitchFamily="2" charset="2"/>
                        </a:rPr>
                        <a:t> </a:t>
                      </a:r>
                      <a:r>
                        <a:rPr lang="en-US" sz="3200" b="0" i="0" dirty="0" smtClean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</a:rPr>
                        <a:t>Climate Change Resiliency</a:t>
                      </a:r>
                    </a:p>
                    <a:p>
                      <a:pPr algn="l"/>
                      <a:r>
                        <a:rPr lang="en-US" sz="3200" b="0" i="0" dirty="0" smtClean="0">
                          <a:solidFill>
                            <a:srgbClr val="57D3FF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  <a:sym typeface="Wingdings" panose="05000000000000000000" pitchFamily="2" charset="2"/>
                        </a:rPr>
                        <a:t> </a:t>
                      </a:r>
                      <a:r>
                        <a:rPr lang="en-US" sz="3200" b="0" i="0" dirty="0" smtClean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</a:rPr>
                        <a:t>State of the Art Environmental Protection</a:t>
                      </a:r>
                    </a:p>
                    <a:p>
                      <a:pPr algn="l"/>
                      <a:r>
                        <a:rPr lang="en-US" sz="3200" b="0" i="0" dirty="0" smtClean="0">
                          <a:solidFill>
                            <a:srgbClr val="57D3FF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  <a:sym typeface="Wingdings" panose="05000000000000000000" pitchFamily="2" charset="2"/>
                        </a:rPr>
                        <a:t> </a:t>
                      </a:r>
                      <a:r>
                        <a:rPr lang="en-US" sz="3200" b="0" i="0" dirty="0" smtClean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</a:rPr>
                        <a:t>Targeted Redevelopment </a:t>
                      </a:r>
                    </a:p>
                    <a:p>
                      <a:pPr marL="461963" indent="-461963" algn="l">
                        <a:tabLst>
                          <a:tab pos="461963" algn="l"/>
                        </a:tabLst>
                      </a:pPr>
                      <a:r>
                        <a:rPr lang="en-US" sz="3200" b="0" i="0" dirty="0" smtClean="0">
                          <a:solidFill>
                            <a:srgbClr val="57D3FF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  <a:sym typeface="Wingdings" panose="05000000000000000000" pitchFamily="2" charset="2"/>
                        </a:rPr>
                        <a:t> </a:t>
                      </a:r>
                      <a:r>
                        <a:rPr lang="en-US" sz="3200" b="0" i="0" dirty="0" smtClean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</a:rPr>
                        <a:t>Renewed Partnership - Intergovernmental         Coordination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8941">
                <a:tc>
                  <a:txBody>
                    <a:bodyPr/>
                    <a:lstStyle/>
                    <a:p>
                      <a:pPr algn="l">
                        <a:tabLst>
                          <a:tab pos="461963" algn="l"/>
                        </a:tabLst>
                      </a:pPr>
                      <a:endParaRPr lang="en-US" sz="3200" b="0" i="0" dirty="0" smtClean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ea typeface="Segoe UI" panose="020B05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584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57D3FF"/>
                </a:solidFill>
                <a:sym typeface="Wingdings"/>
              </a:rPr>
              <a:t> </a:t>
            </a:r>
            <a:r>
              <a:rPr lang="en-US" sz="3200" dirty="0">
                <a:solidFill>
                  <a:srgbClr val="57D3FF"/>
                </a:solidFill>
                <a:latin typeface="Gill Sans MT" panose="020B0502020104020203" pitchFamily="34" charset="0"/>
                <a:sym typeface="Wingdings"/>
              </a:rPr>
              <a:t>FRAMEWORK FOR NEXT </a:t>
            </a:r>
            <a:r>
              <a:rPr lang="en-US" sz="3200" dirty="0" smtClean="0">
                <a:solidFill>
                  <a:srgbClr val="57D3FF"/>
                </a:solidFill>
                <a:latin typeface="Gill Sans MT" panose="020B0502020104020203" pitchFamily="34" charset="0"/>
                <a:sym typeface="Wingdings"/>
              </a:rPr>
              <a:t>STEPS</a:t>
            </a:r>
            <a:endParaRPr lang="en-US" sz="3200" dirty="0">
              <a:solidFill>
                <a:srgbClr val="57D3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430937"/>
              </p:ext>
            </p:extLst>
          </p:nvPr>
        </p:nvGraphicFramePr>
        <p:xfrm>
          <a:off x="228600" y="5471160"/>
          <a:ext cx="86868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354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Futura BdCn BT" panose="020B0706020204020204" pitchFamily="34" charset="0"/>
                          <a:ea typeface="+mn-ea"/>
                          <a:cs typeface="+mn-cs"/>
                        </a:rPr>
                        <a:t>SECTION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354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7D3FF"/>
                          </a:solidFill>
                          <a:effectLst/>
                          <a:uLnTx/>
                          <a:uFillTx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</a:rPr>
                        <a:t>Land Use Plan Recommended Best Practices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Futura BdCn BT" panose="020B0706020204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006419"/>
              </p:ext>
            </p:extLst>
          </p:nvPr>
        </p:nvGraphicFramePr>
        <p:xfrm>
          <a:off x="228600" y="1143000"/>
          <a:ext cx="86868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407450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smtClean="0">
                          <a:solidFill>
                            <a:schemeClr val="bg1"/>
                          </a:solidFill>
                          <a:latin typeface="Futura BdCn BT" panose="020B0706020204020204" pitchFamily="34" charset="0"/>
                        </a:rPr>
                        <a:t>SECTION</a:t>
                      </a:r>
                      <a:r>
                        <a:rPr lang="en-US" sz="3600" b="0" baseline="0" dirty="0" smtClean="0">
                          <a:solidFill>
                            <a:schemeClr val="bg1"/>
                          </a:solidFill>
                          <a:latin typeface="Futura BdCn BT" panose="020B0706020204020204" pitchFamily="34" charset="0"/>
                        </a:rPr>
                        <a:t> 2</a:t>
                      </a:r>
                      <a:endParaRPr lang="en-US" sz="3600" b="0" dirty="0">
                        <a:solidFill>
                          <a:schemeClr val="bg1"/>
                        </a:solidFill>
                        <a:latin typeface="Futura BdCn BT" panose="020B0706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algn="l"/>
                      <a:r>
                        <a:rPr lang="en-US" sz="2800" b="0" i="0" kern="1200" dirty="0" smtClean="0">
                          <a:solidFill>
                            <a:srgbClr val="57D3FF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</a:rPr>
                        <a:t>General Land Use Plan Requirements: Implementation Policies, Programs, &amp; Incentives</a:t>
                      </a:r>
                      <a:r>
                        <a:rPr lang="en-US" sz="2800" b="1" i="1" kern="1200" dirty="0" smtClean="0">
                          <a:solidFill>
                            <a:srgbClr val="57D3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br>
                        <a:rPr lang="en-US" sz="2800" b="1" i="1" kern="1200" dirty="0" smtClean="0">
                          <a:solidFill>
                            <a:srgbClr val="57D3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endParaRPr lang="en-US" sz="2800" b="1" i="1" kern="1200" dirty="0" smtClean="0">
                        <a:solidFill>
                          <a:srgbClr val="57D3FF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l"/>
                      <a:r>
                        <a:rPr lang="en-US" sz="2800" b="0" i="0" dirty="0" smtClean="0">
                          <a:solidFill>
                            <a:srgbClr val="57D3FF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  <a:sym typeface="Wingdings" panose="05000000000000000000" pitchFamily="2" charset="2"/>
                        </a:rPr>
                        <a:t> </a:t>
                      </a:r>
                      <a:r>
                        <a:rPr lang="en-US" sz="2800" b="0" i="0" kern="1200" dirty="0" smtClean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</a:rPr>
                        <a:t>Enabling Legislation for Countywide Programs</a:t>
                      </a:r>
                    </a:p>
                    <a:p>
                      <a:pPr algn="l"/>
                      <a:r>
                        <a:rPr lang="en-US" sz="2800" b="0" i="0" dirty="0" smtClean="0">
                          <a:solidFill>
                            <a:srgbClr val="57D3FF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  <a:sym typeface="Wingdings" panose="05000000000000000000" pitchFamily="2" charset="2"/>
                        </a:rPr>
                        <a:t> </a:t>
                      </a:r>
                      <a:r>
                        <a:rPr lang="en-US" sz="2800" b="0" i="0" kern="1200" dirty="0" smtClean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</a:rPr>
                        <a:t>State/Statutory Requirements</a:t>
                      </a:r>
                    </a:p>
                    <a:p>
                      <a:pPr algn="l"/>
                      <a:r>
                        <a:rPr lang="en-US" sz="2800" b="0" i="0" dirty="0" smtClean="0">
                          <a:solidFill>
                            <a:srgbClr val="57D3FF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  <a:sym typeface="Wingdings" panose="05000000000000000000" pitchFamily="2" charset="2"/>
                        </a:rPr>
                        <a:t> </a:t>
                      </a:r>
                      <a:r>
                        <a:rPr lang="en-US" sz="2800" b="0" i="0" kern="1200" dirty="0" smtClean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</a:rPr>
                        <a:t>Implementation Requirements</a:t>
                      </a:r>
                    </a:p>
                    <a:p>
                      <a:pPr algn="l"/>
                      <a:r>
                        <a:rPr lang="en-US" sz="2800" b="0" i="0" dirty="0" smtClean="0">
                          <a:solidFill>
                            <a:srgbClr val="57D3FF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  <a:sym typeface="Wingdings" panose="05000000000000000000" pitchFamily="2" charset="2"/>
                        </a:rPr>
                        <a:t> </a:t>
                      </a:r>
                      <a:r>
                        <a:rPr lang="en-US" sz="2800" b="0" i="0" kern="1200" dirty="0" smtClean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</a:rPr>
                        <a:t>Incentive Programs</a:t>
                      </a:r>
                    </a:p>
                    <a:p>
                      <a:pPr algn="l"/>
                      <a:r>
                        <a:rPr lang="en-US" sz="2800" b="0" i="0" dirty="0" smtClean="0">
                          <a:solidFill>
                            <a:srgbClr val="57D3FF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  <a:sym typeface="Wingdings" panose="05000000000000000000" pitchFamily="2" charset="2"/>
                        </a:rPr>
                        <a:t> </a:t>
                      </a:r>
                      <a:r>
                        <a:rPr lang="en-US" sz="2800" b="0" i="0" kern="1200" dirty="0" smtClean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ea typeface="Segoe UI" panose="020B0502040204020203" pitchFamily="34" charset="0"/>
                          <a:cs typeface="Segoe UI Semilight" panose="020B0402040204020203" pitchFamily="34" charset="0"/>
                        </a:rPr>
                        <a:t>Land Use Plan Map Series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937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22451159"/>
              </p:ext>
            </p:extLst>
          </p:nvPr>
        </p:nvGraphicFramePr>
        <p:xfrm>
          <a:off x="0" y="1074241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143000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</a:rPr>
              <a:t>2014-2016</a:t>
            </a:r>
          </a:p>
          <a:p>
            <a:pPr algn="ctr"/>
            <a:endParaRPr lang="en-US" sz="9600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04800"/>
            <a:ext cx="215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2DC8FF"/>
                </a:solidFill>
                <a:latin typeface="Segoe UI Light" panose="020B0502040204020203" pitchFamily="34" charset="0"/>
                <a:ea typeface="+mj-ea"/>
                <a:cs typeface="+mj-cs"/>
              </a:rPr>
              <a:t>Timeline</a:t>
            </a:r>
            <a:endParaRPr lang="en-US" dirty="0">
              <a:solidFill>
                <a:srgbClr val="2DC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43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143000"/>
          </a:xfrm>
        </p:spPr>
        <p:txBody>
          <a:bodyPr anchor="ctr"/>
          <a:lstStyle/>
          <a:p>
            <a:pPr algn="ctr"/>
            <a:r>
              <a:rPr lang="en-US" sz="4800" dirty="0" smtClean="0">
                <a:solidFill>
                  <a:srgbClr val="2DC8FF"/>
                </a:solidFill>
                <a:latin typeface="Segoe UI Light" panose="020B0502040204020203" pitchFamily="34" charset="0"/>
              </a:rPr>
              <a:t>The County’s Role in Planning</a:t>
            </a:r>
            <a:endParaRPr lang="en-US" sz="4800" dirty="0">
              <a:solidFill>
                <a:srgbClr val="2DC8FF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828800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Late 1970’s and Early 1980’s</a:t>
            </a:r>
            <a:b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</a:rPr>
            </a:br>
            <a:endParaRPr lang="en-US" sz="3200" dirty="0" smtClean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marL="457200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Broward County Charter</a:t>
            </a:r>
          </a:p>
          <a:p>
            <a:pPr marL="457200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Broward County Land Use Plan</a:t>
            </a:r>
          </a:p>
          <a:p>
            <a:pPr marL="457200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Broward County Comprehensive Plan</a:t>
            </a:r>
          </a:p>
          <a:p>
            <a:endParaRPr lang="en-US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12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2692" y="304800"/>
            <a:ext cx="6131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2DC8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Join the Conversation!</a:t>
            </a:r>
            <a:endParaRPr lang="en-US" b="1" dirty="0">
              <a:solidFill>
                <a:srgbClr val="2DC8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2581" y="6098949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www.browardnext.org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7" t="9393" r="13261" b="12814"/>
          <a:stretch/>
        </p:blipFill>
        <p:spPr bwMode="auto">
          <a:xfrm>
            <a:off x="1491239" y="1110336"/>
            <a:ext cx="6630284" cy="499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itle: Follow @BrowardPlanning on Twitter - Description: Follow @BrowardPlanning on Twitter">
            <a:hlinkClick r:id="rId3" tooltip="Follow @BrowardPlanning on Twitter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42" y="5236897"/>
            <a:ext cx="305242" cy="267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167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201412"/>
            <a:ext cx="86868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Segoe UI Light" panose="020B0502040204020203" pitchFamily="34" charset="0"/>
              </a:rPr>
              <a:t>Thank You!</a:t>
            </a:r>
          </a:p>
          <a:p>
            <a:pPr algn="ctr"/>
            <a:endParaRPr lang="en-US" sz="1000" dirty="0" smtClean="0">
              <a:solidFill>
                <a:prstClr val="black"/>
              </a:solidFill>
              <a:latin typeface="Segoe UI Light" panose="020B0502040204020203" pitchFamily="34" charset="0"/>
            </a:endParaRPr>
          </a:p>
          <a:p>
            <a:pPr algn="ctr"/>
            <a:r>
              <a:rPr lang="en-US" sz="11500" spc="-800" dirty="0" smtClean="0">
                <a:solidFill>
                  <a:srgbClr val="2DC8FF"/>
                </a:solidFill>
                <a:latin typeface="Segoe UI Light" panose="020B0502040204020203" pitchFamily="34" charset="0"/>
              </a:rPr>
              <a:t>Q&amp;A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7" y="1295400"/>
            <a:ext cx="8099105" cy="109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239000" cy="1143000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Broward County Charter</a:t>
            </a:r>
            <a:endParaRPr lang="en-US" sz="5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1371600"/>
          </a:xfrm>
        </p:spPr>
        <p:txBody>
          <a:bodyPr/>
          <a:lstStyle/>
          <a:p>
            <a:pPr>
              <a:buSzPct val="75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Since the 1970’s, Broward County has a countywide role in land use planning.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16CA-FE09-47B2-8E97-141BDE35B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64410127"/>
              </p:ext>
            </p:extLst>
          </p:nvPr>
        </p:nvGraphicFramePr>
        <p:xfrm>
          <a:off x="1600200" y="2438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37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cap="all" dirty="0" smtClean="0">
                <a:solidFill>
                  <a:schemeClr val="bg1"/>
                </a:solidFill>
                <a:effectLst>
                  <a:reflection blurRad="12700" stA="35000" endPos="50000" dist="29997" dir="5400000" sy="-100000" algn="bl" rotWithShape="0"/>
                </a:effectLst>
                <a:latin typeface="Segoe UI Light" panose="020B0502040204020203" pitchFamily="34" charset="0"/>
              </a:rPr>
              <a:t>Development </a:t>
            </a:r>
            <a:r>
              <a:rPr lang="en-US" cap="all" dirty="0">
                <a:solidFill>
                  <a:schemeClr val="bg1"/>
                </a:solidFill>
                <a:effectLst>
                  <a:reflection blurRad="12700" stA="35000" endPos="50000" dist="29997" dir="5400000" sy="-100000" algn="bl" rotWithShape="0"/>
                </a:effectLst>
                <a:latin typeface="Segoe UI Light" panose="020B0502040204020203" pitchFamily="34" charset="0"/>
              </a:rPr>
              <a:t>Over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16CA-FE09-47B2-8E97-141BDE35B91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0124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98" name="Picture 2" descr="G:\PRD\~Photo Library\Growth over Time\Broward - 19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9"/>
          <a:stretch/>
        </p:blipFill>
        <p:spPr bwMode="auto">
          <a:xfrm>
            <a:off x="953201" y="-12818"/>
            <a:ext cx="7237597" cy="68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33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Segoe UI Light" panose="020B0502040204020203" pitchFamily="34" charset="0"/>
              </a:rPr>
              <a:t>1915 </a:t>
            </a:r>
            <a:endParaRPr lang="en-US" sz="6000" dirty="0">
              <a:solidFill>
                <a:srgbClr val="00B0F0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72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122" name="Picture 2" descr="G:\PRD\~Photo Library\Growth over Time\Broward - 19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3"/>
          <a:stretch/>
        </p:blipFill>
        <p:spPr bwMode="auto">
          <a:xfrm>
            <a:off x="965455" y="0"/>
            <a:ext cx="7213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334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Segoe UI Light" panose="020B0502040204020203" pitchFamily="34" charset="0"/>
              </a:rPr>
              <a:t>1924</a:t>
            </a:r>
          </a:p>
          <a:p>
            <a:r>
              <a:rPr lang="en-US" sz="6000" dirty="0" smtClean="0">
                <a:solidFill>
                  <a:srgbClr val="00B0F0"/>
                </a:solidFill>
                <a:latin typeface="Segoe UI Light" panose="020B0502040204020203" pitchFamily="34" charset="0"/>
              </a:rPr>
              <a:t> </a:t>
            </a:r>
            <a:endParaRPr lang="en-US" sz="6000" dirty="0">
              <a:solidFill>
                <a:srgbClr val="00B0F0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06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11266" name="Picture 2" descr="G:\PRD\~Photo Library\Growth over Time\Broward - 1980'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3"/>
          <a:stretch/>
        </p:blipFill>
        <p:spPr bwMode="auto">
          <a:xfrm>
            <a:off x="963679" y="0"/>
            <a:ext cx="72009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33400"/>
            <a:ext cx="4114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Segoe UI Light" panose="020B0502040204020203" pitchFamily="34" charset="0"/>
              </a:rPr>
              <a:t>1980</a:t>
            </a:r>
          </a:p>
          <a:p>
            <a:r>
              <a:rPr lang="en-US" sz="2800" dirty="0">
                <a:latin typeface="Segoe UI Light" panose="020B0502040204020203" pitchFamily="34" charset="0"/>
              </a:rPr>
              <a:t>Population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sym typeface="Wingdings"/>
              </a:rPr>
              <a:t></a:t>
            </a:r>
            <a:r>
              <a:rPr lang="en-US" sz="2800" dirty="0">
                <a:latin typeface="Segoe UI Light" panose="020B0502040204020203" pitchFamily="34" charset="0"/>
              </a:rPr>
              <a:t> </a:t>
            </a:r>
            <a:r>
              <a:rPr lang="en-US" sz="2800" dirty="0" smtClean="0">
                <a:latin typeface="Segoe UI Light" panose="020B0502040204020203" pitchFamily="34" charset="0"/>
              </a:rPr>
              <a:t>1,018,200</a:t>
            </a:r>
            <a:endParaRPr lang="en-US" sz="2800" dirty="0" smtClean="0">
              <a:solidFill>
                <a:srgbClr val="00B0F0"/>
              </a:solidFill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Semibold" panose="020B0702040204020203" pitchFamily="34" charset="0"/>
              </a:rPr>
              <a:t> </a:t>
            </a:r>
            <a:endParaRPr lang="en-US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07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314" name="Picture 2" descr="G:\PRD\~Photo Library\Growth over Time\Broward - 2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9"/>
          <a:stretch/>
        </p:blipFill>
        <p:spPr bwMode="auto">
          <a:xfrm>
            <a:off x="982208" y="0"/>
            <a:ext cx="7179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38086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Segoe UI Light" panose="020B0502040204020203" pitchFamily="34" charset="0"/>
              </a:rPr>
              <a:t>2014</a:t>
            </a:r>
          </a:p>
          <a:p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</a:rPr>
              <a:t>Population </a:t>
            </a:r>
            <a:r>
              <a:rPr lang="en-US" sz="2800" dirty="0">
                <a:solidFill>
                  <a:srgbClr val="F79646">
                    <a:lumMod val="75000"/>
                  </a:srgbClr>
                </a:solidFill>
                <a:latin typeface="Segoe UI Light" panose="020B0502040204020203" pitchFamily="34" charset="0"/>
                <a:sym typeface="Wingdings"/>
              </a:rPr>
              <a:t></a:t>
            </a:r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Segoe UI Light" panose="020B0502040204020203" pitchFamily="34" charset="0"/>
              </a:rPr>
              <a:t>1,771,099</a:t>
            </a:r>
            <a:endParaRPr lang="en-US" sz="2800" dirty="0">
              <a:solidFill>
                <a:prstClr val="black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41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10102</TotalTime>
  <Words>292</Words>
  <Application>Microsoft Office PowerPoint</Application>
  <PresentationFormat>On-screen Show (4:3)</PresentationFormat>
  <Paragraphs>107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Thermal</vt:lpstr>
      <vt:lpstr>Office Theme</vt:lpstr>
      <vt:lpstr>PowerPoint Presentation</vt:lpstr>
      <vt:lpstr>PowerPoint Presentation</vt:lpstr>
      <vt:lpstr>The County’s Role in Planning</vt:lpstr>
      <vt:lpstr>Broward County Charter</vt:lpstr>
      <vt:lpstr>Development Over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City of Dania Beach – Dixie Highway</vt:lpstr>
      <vt:lpstr>Issues in the 21st Century: Disconnect with the 1970’s “vision”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 Hoc Steering Committee</vt:lpstr>
      <vt:lpstr>Initial Feedback Highlights</vt:lpstr>
      <vt:lpstr>Initial Feedback Highlights</vt:lpstr>
      <vt:lpstr>Survey Results - Summary </vt:lpstr>
      <vt:lpstr> FRAMEWORK FOR NEXT STEPS</vt:lpstr>
      <vt:lpstr> FRAMEWORK FOR NEXT STEPS</vt:lpstr>
      <vt:lpstr>PowerPoint Presentation</vt:lpstr>
      <vt:lpstr>PowerPoint Presentation</vt:lpstr>
      <vt:lpstr>PowerPoint Presentation</vt:lpstr>
    </vt:vector>
  </TitlesOfParts>
  <Company>Broward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Sofoul</dc:creator>
  <cp:lastModifiedBy>Stilson, Louise</cp:lastModifiedBy>
  <cp:revision>520</cp:revision>
  <cp:lastPrinted>2014-11-05T14:19:45Z</cp:lastPrinted>
  <dcterms:created xsi:type="dcterms:W3CDTF">2012-11-19T16:01:32Z</dcterms:created>
  <dcterms:modified xsi:type="dcterms:W3CDTF">2015-02-25T15:01:16Z</dcterms:modified>
</cp:coreProperties>
</file>